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72" r:id="rId6"/>
    <p:sldId id="261" r:id="rId7"/>
    <p:sldId id="262" r:id="rId8"/>
    <p:sldId id="264" r:id="rId9"/>
    <p:sldId id="273" r:id="rId10"/>
    <p:sldId id="266" r:id="rId11"/>
    <p:sldId id="259" r:id="rId12"/>
    <p:sldId id="274" r:id="rId13"/>
    <p:sldId id="267" r:id="rId14"/>
    <p:sldId id="268" r:id="rId15"/>
    <p:sldId id="270" r:id="rId16"/>
    <p:sldId id="269" r:id="rId17"/>
    <p:sldId id="271" r:id="rId18"/>
    <p:sldId id="265" r:id="rId19"/>
    <p:sldId id="26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AU"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7D290233-0DD1-4A80-BB1E-9ADC3556DBB6}" type="datetimeFigureOut">
              <a:rPr lang="en-US" smtClean="0"/>
              <a:t>6/15/2013</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AU"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6/15/2013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AU"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AU"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AU"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6/15/2013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AU"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AU"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6/15/2013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AU"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6/15/2013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AU"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6/15/2013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AU"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6/15/2013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AU"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7D290233-0DD1-4A80-BB1E-9ADC3556DBB6}" type="datetimeFigureOut">
              <a:rPr lang="en-US" smtClean="0"/>
              <a:t>6/15/2013</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AU"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AU"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7D290233-0DD1-4A80-BB1E-9ADC3556DBB6}" type="datetimeFigureOut">
              <a:rPr lang="en-US" smtClean="0"/>
              <a:t>6/15/2013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AU"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a:p>
        </p:txBody>
      </p:sp>
      <p:sp>
        <p:nvSpPr>
          <p:cNvPr id="5" name="Date Placeholder 4"/>
          <p:cNvSpPr>
            <a:spLocks noGrp="1"/>
          </p:cNvSpPr>
          <p:nvPr>
            <p:ph type="dt" sz="half" idx="10"/>
          </p:nvPr>
        </p:nvSpPr>
        <p:spPr/>
        <p:txBody>
          <a:bodyPr/>
          <a:lstStyle/>
          <a:p>
            <a:fld id="{7D290233-0DD1-4A80-BB1E-9ADC3556DBB6}" type="datetimeFigureOut">
              <a:rPr lang="en-US" smtClean="0"/>
              <a:t>6/15/2013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AU"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6/15/2013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AU" smtClean="0"/>
              <a:t>Click to edit Master title style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6/15/2013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D290233-0DD1-4A80-BB1E-9ADC3556DBB6}" type="datetimeFigureOut">
              <a:rPr lang="en-US" smtClean="0"/>
              <a:t>6/15/2013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AU"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AU"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6/15/2013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AU"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D290233-0DD1-4A80-BB1E-9ADC3556DBB6}" type="datetimeFigureOut">
              <a:rPr lang="en-US" smtClean="0"/>
              <a:t>6/15/2013</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FE4BAC9-6D41-4691-9299-18EF07EF01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19125"/>
            <a:ext cx="7342188" cy="2428875"/>
          </a:xfrm>
        </p:spPr>
        <p:txBody>
          <a:bodyPr/>
          <a:lstStyle/>
          <a:p>
            <a:r>
              <a:rPr lang="en-US" dirty="0" smtClean="0"/>
              <a:t>Update on the Visual Arts in the Australian Curriculum</a:t>
            </a:r>
            <a:endParaRPr lang="en-US" dirty="0"/>
          </a:p>
        </p:txBody>
      </p:sp>
      <p:sp>
        <p:nvSpPr>
          <p:cNvPr id="3" name="Subtitle 2"/>
          <p:cNvSpPr>
            <a:spLocks noGrp="1"/>
          </p:cNvSpPr>
          <p:nvPr>
            <p:ph type="subTitle" idx="1"/>
          </p:nvPr>
        </p:nvSpPr>
        <p:spPr>
          <a:xfrm>
            <a:off x="914400" y="3876675"/>
            <a:ext cx="7342188" cy="1752600"/>
          </a:xfrm>
        </p:spPr>
        <p:txBody>
          <a:bodyPr>
            <a:normAutofit fontScale="92500" lnSpcReduction="10000"/>
          </a:bodyPr>
          <a:lstStyle/>
          <a:p>
            <a:endParaRPr lang="en-US" dirty="0" smtClean="0"/>
          </a:p>
          <a:p>
            <a:r>
              <a:rPr lang="en-US" sz="3200" dirty="0" smtClean="0"/>
              <a:t>VADEA Conference 2013</a:t>
            </a:r>
          </a:p>
          <a:p>
            <a:endParaRPr lang="en-US" sz="3200" dirty="0" smtClean="0"/>
          </a:p>
          <a:p>
            <a:r>
              <a:rPr lang="en-US" sz="3200" dirty="0" smtClean="0"/>
              <a:t>Dr Karen Maras &amp; Dr Kerry Thomas</a:t>
            </a:r>
            <a:endParaRPr lang="en-US" sz="3200" dirty="0"/>
          </a:p>
        </p:txBody>
      </p:sp>
    </p:spTree>
    <p:extLst>
      <p:ext uri="{BB962C8B-B14F-4D97-AF65-F5344CB8AC3E}">
        <p14:creationId xmlns:p14="http://schemas.microsoft.com/office/powerpoint/2010/main" val="6634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640" y="244158"/>
            <a:ext cx="8473440" cy="1339850"/>
          </a:xfrm>
        </p:spPr>
        <p:txBody>
          <a:bodyPr>
            <a:normAutofit/>
          </a:bodyPr>
          <a:lstStyle/>
          <a:p>
            <a:r>
              <a:rPr lang="en-AU" b="1" i="1" dirty="0"/>
              <a:t>the muddled writing about design </a:t>
            </a:r>
            <a:endParaRPr lang="en-AU" b="1" dirty="0"/>
          </a:p>
        </p:txBody>
      </p:sp>
      <p:sp>
        <p:nvSpPr>
          <p:cNvPr id="5" name="Content Placeholder 4"/>
          <p:cNvSpPr>
            <a:spLocks noGrp="1"/>
          </p:cNvSpPr>
          <p:nvPr>
            <p:ph idx="1"/>
          </p:nvPr>
        </p:nvSpPr>
        <p:spPr>
          <a:xfrm>
            <a:off x="900112" y="1808922"/>
            <a:ext cx="7345363" cy="4552121"/>
          </a:xfrm>
        </p:spPr>
        <p:txBody>
          <a:bodyPr>
            <a:normAutofit fontScale="92500"/>
          </a:bodyPr>
          <a:lstStyle/>
          <a:p>
            <a:r>
              <a:rPr lang="en-AU" dirty="0" smtClean="0"/>
              <a:t>creative </a:t>
            </a:r>
            <a:r>
              <a:rPr lang="en-AU" dirty="0"/>
              <a:t>engagement with a set of opportunities and constraints and requires a purposeful, technical, scientific, imaginative thought process that links creativity and innovation. </a:t>
            </a:r>
            <a:endParaRPr lang="en-AU" dirty="0" smtClean="0"/>
          </a:p>
          <a:p>
            <a:r>
              <a:rPr lang="en-AU" dirty="0" smtClean="0"/>
              <a:t>connects </a:t>
            </a:r>
            <a:r>
              <a:rPr lang="en-AU" dirty="0"/>
              <a:t>the different art forms so that they inform each </a:t>
            </a:r>
            <a:r>
              <a:rPr lang="en-AU" dirty="0" smtClean="0"/>
              <a:t>…to </a:t>
            </a:r>
            <a:r>
              <a:rPr lang="en-AU" dirty="0"/>
              <a:t>create innovative and hybrid forms of art. </a:t>
            </a:r>
            <a:endParaRPr lang="en-AU" dirty="0" smtClean="0"/>
          </a:p>
          <a:p>
            <a:r>
              <a:rPr lang="en-AU" dirty="0" smtClean="0"/>
              <a:t>Within </a:t>
            </a:r>
            <a:r>
              <a:rPr lang="en-AU" dirty="0"/>
              <a:t>all Arts subjects, design facilitates the creative and practical realisation of ideas and processes. </a:t>
            </a:r>
            <a:endParaRPr lang="en-AU" dirty="0" smtClean="0"/>
          </a:p>
          <a:p>
            <a:r>
              <a:rPr lang="en-AU" dirty="0" smtClean="0"/>
              <a:t>In </a:t>
            </a:r>
            <a:r>
              <a:rPr lang="en-AU" dirty="0"/>
              <a:t>the Arts, many different words describe the design process such as composing, choreographing, narrating, devising, constructing, sculpting and visually designing. </a:t>
            </a:r>
          </a:p>
        </p:txBody>
      </p:sp>
    </p:spTree>
    <p:extLst>
      <p:ext uri="{BB962C8B-B14F-4D97-AF65-F5344CB8AC3E}">
        <p14:creationId xmlns:p14="http://schemas.microsoft.com/office/powerpoint/2010/main" val="1774815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381" y="244158"/>
            <a:ext cx="8123134" cy="1339850"/>
          </a:xfrm>
        </p:spPr>
        <p:txBody>
          <a:bodyPr>
            <a:normAutofit fontScale="90000"/>
          </a:bodyPr>
          <a:lstStyle/>
          <a:p>
            <a:r>
              <a:rPr lang="en-US" dirty="0" smtClean="0"/>
              <a:t>Appropriate level of intellectual demand?</a:t>
            </a:r>
            <a:endParaRPr lang="en-US" dirty="0"/>
          </a:p>
        </p:txBody>
      </p:sp>
      <p:sp>
        <p:nvSpPr>
          <p:cNvPr id="3" name="Content Placeholder 2"/>
          <p:cNvSpPr>
            <a:spLocks noGrp="1"/>
          </p:cNvSpPr>
          <p:nvPr>
            <p:ph idx="1"/>
          </p:nvPr>
        </p:nvSpPr>
        <p:spPr>
          <a:xfrm>
            <a:off x="547382" y="1788160"/>
            <a:ext cx="8123134" cy="4480560"/>
          </a:xfrm>
        </p:spPr>
        <p:txBody>
          <a:bodyPr>
            <a:noAutofit/>
          </a:bodyPr>
          <a:lstStyle/>
          <a:p>
            <a:r>
              <a:rPr lang="en-US" sz="2800" b="1" i="1" dirty="0" smtClean="0"/>
              <a:t>The proposed curriculum fails </a:t>
            </a:r>
            <a:r>
              <a:rPr lang="en-US" sz="2800" b="1" i="1" dirty="0"/>
              <a:t>the test of setting high expectations for teachers and </a:t>
            </a:r>
            <a:r>
              <a:rPr lang="en-US" sz="2800" b="1" i="1" dirty="0" smtClean="0"/>
              <a:t>students</a:t>
            </a:r>
          </a:p>
          <a:p>
            <a:r>
              <a:rPr lang="en-US" sz="2800" b="1" i="1" dirty="0"/>
              <a:t>there are large relational gaps in how </a:t>
            </a:r>
            <a:r>
              <a:rPr lang="en-US" sz="2800" b="1" i="1" dirty="0" smtClean="0"/>
              <a:t>students </a:t>
            </a:r>
            <a:r>
              <a:rPr lang="en-US" sz="2800" b="1" i="1" dirty="0"/>
              <a:t>might come to understanding both practically and in their studies of the visual arts in complex ways</a:t>
            </a:r>
            <a:r>
              <a:rPr lang="en-US" sz="2800" b="1" i="1" dirty="0" smtClean="0"/>
              <a:t>.</a:t>
            </a:r>
          </a:p>
          <a:p>
            <a:r>
              <a:rPr lang="en-US" sz="2800" b="1" i="1" dirty="0" err="1"/>
              <a:t>atomisation</a:t>
            </a:r>
            <a:r>
              <a:rPr lang="en-US" sz="2800" b="1" i="1" dirty="0"/>
              <a:t> of content descriptions does little to help</a:t>
            </a:r>
            <a:endParaRPr lang="en-US" sz="2800" b="1" dirty="0"/>
          </a:p>
        </p:txBody>
      </p:sp>
    </p:spTree>
    <p:extLst>
      <p:ext uri="{BB962C8B-B14F-4D97-AF65-F5344CB8AC3E}">
        <p14:creationId xmlns:p14="http://schemas.microsoft.com/office/powerpoint/2010/main" val="237191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Bands: knowledge &amp; Skills</a:t>
            </a:r>
            <a:endParaRPr lang="en-AU" dirty="0"/>
          </a:p>
        </p:txBody>
      </p:sp>
      <p:sp>
        <p:nvSpPr>
          <p:cNvPr id="3" name="Content Placeholder 2"/>
          <p:cNvSpPr>
            <a:spLocks noGrp="1"/>
          </p:cNvSpPr>
          <p:nvPr>
            <p:ph sz="half" idx="1"/>
          </p:nvPr>
        </p:nvSpPr>
        <p:spPr>
          <a:xfrm>
            <a:off x="900111" y="1717040"/>
            <a:ext cx="3566160" cy="4358323"/>
          </a:xfrm>
        </p:spPr>
        <p:txBody>
          <a:bodyPr>
            <a:normAutofit/>
          </a:bodyPr>
          <a:lstStyle/>
          <a:p>
            <a:r>
              <a:rPr lang="en-AU" sz="2800" dirty="0" smtClean="0"/>
              <a:t>Representation</a:t>
            </a:r>
          </a:p>
          <a:p>
            <a:r>
              <a:rPr lang="en-AU" sz="2800" dirty="0" smtClean="0"/>
              <a:t>Subject matter</a:t>
            </a:r>
          </a:p>
          <a:p>
            <a:r>
              <a:rPr lang="en-AU" sz="2800" dirty="0" smtClean="0"/>
              <a:t>Forms</a:t>
            </a:r>
          </a:p>
          <a:p>
            <a:r>
              <a:rPr lang="en-AU" sz="2800" dirty="0" smtClean="0"/>
              <a:t>Techniques</a:t>
            </a:r>
          </a:p>
          <a:p>
            <a:r>
              <a:rPr lang="en-AU" sz="2800" dirty="0" smtClean="0"/>
              <a:t>Visual devices</a:t>
            </a:r>
          </a:p>
          <a:p>
            <a:r>
              <a:rPr lang="en-AU" sz="2800" dirty="0" smtClean="0"/>
              <a:t>Materials</a:t>
            </a:r>
          </a:p>
        </p:txBody>
      </p:sp>
      <p:sp>
        <p:nvSpPr>
          <p:cNvPr id="4" name="Content Placeholder 3"/>
          <p:cNvSpPr>
            <a:spLocks noGrp="1"/>
          </p:cNvSpPr>
          <p:nvPr>
            <p:ph sz="half" idx="2"/>
          </p:nvPr>
        </p:nvSpPr>
        <p:spPr>
          <a:xfrm>
            <a:off x="4648199" y="1717040"/>
            <a:ext cx="3566160" cy="3952241"/>
          </a:xfrm>
        </p:spPr>
        <p:txBody>
          <a:bodyPr/>
          <a:lstStyle/>
          <a:p>
            <a:r>
              <a:rPr lang="en-AU" sz="2800" dirty="0"/>
              <a:t>Technologies</a:t>
            </a:r>
          </a:p>
          <a:p>
            <a:r>
              <a:rPr lang="en-AU" sz="2800" dirty="0"/>
              <a:t>Practices</a:t>
            </a:r>
          </a:p>
          <a:p>
            <a:r>
              <a:rPr lang="en-AU" sz="2800" dirty="0"/>
              <a:t>Spaces</a:t>
            </a:r>
          </a:p>
          <a:p>
            <a:r>
              <a:rPr lang="en-AU" sz="2800" dirty="0"/>
              <a:t>Skills</a:t>
            </a:r>
          </a:p>
          <a:p>
            <a:r>
              <a:rPr lang="en-AU" sz="2800" dirty="0"/>
              <a:t>Processes</a:t>
            </a:r>
          </a:p>
          <a:p>
            <a:r>
              <a:rPr lang="en-AU" sz="2800" dirty="0"/>
              <a:t>viewpoints</a:t>
            </a:r>
          </a:p>
          <a:p>
            <a:endParaRPr lang="en-AU" dirty="0"/>
          </a:p>
        </p:txBody>
      </p:sp>
    </p:spTree>
    <p:extLst>
      <p:ext uri="{BB962C8B-B14F-4D97-AF65-F5344CB8AC3E}">
        <p14:creationId xmlns:p14="http://schemas.microsoft.com/office/powerpoint/2010/main" val="646514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244158"/>
            <a:ext cx="8220075" cy="1339850"/>
          </a:xfrm>
        </p:spPr>
        <p:txBody>
          <a:bodyPr>
            <a:normAutofit fontScale="90000"/>
          </a:bodyPr>
          <a:lstStyle/>
          <a:p>
            <a:r>
              <a:rPr lang="en-AU" dirty="0" smtClean="0"/>
              <a:t>Content description organisers F-6</a:t>
            </a:r>
            <a:endParaRPr lang="en-AU" dirty="0"/>
          </a:p>
        </p:txBody>
      </p:sp>
      <p:sp>
        <p:nvSpPr>
          <p:cNvPr id="3" name="Content Placeholder 2"/>
          <p:cNvSpPr>
            <a:spLocks noGrp="1"/>
          </p:cNvSpPr>
          <p:nvPr>
            <p:ph idx="1"/>
          </p:nvPr>
        </p:nvSpPr>
        <p:spPr>
          <a:xfrm>
            <a:off x="900112" y="1849120"/>
            <a:ext cx="7345363" cy="4368800"/>
          </a:xfrm>
        </p:spPr>
        <p:txBody>
          <a:bodyPr>
            <a:normAutofit/>
          </a:bodyPr>
          <a:lstStyle/>
          <a:p>
            <a:r>
              <a:rPr lang="en-AU" sz="2800" dirty="0" smtClean="0"/>
              <a:t>Exploring ideas &amp; improving with ways to </a:t>
            </a:r>
            <a:r>
              <a:rPr lang="en-AU" sz="2800" b="1" dirty="0" smtClean="0">
                <a:solidFill>
                  <a:srgbClr val="00B0F0"/>
                </a:solidFill>
              </a:rPr>
              <a:t>represent</a:t>
            </a:r>
            <a:r>
              <a:rPr lang="en-AU" sz="2800" dirty="0" smtClean="0"/>
              <a:t> ideas</a:t>
            </a:r>
          </a:p>
          <a:p>
            <a:r>
              <a:rPr lang="en-AU" sz="2800" dirty="0" smtClean="0"/>
              <a:t>Developing understanding of practices</a:t>
            </a:r>
          </a:p>
          <a:p>
            <a:r>
              <a:rPr lang="en-AU" sz="2800" dirty="0" smtClean="0"/>
              <a:t>Sharing artworks through performance, presentation or display</a:t>
            </a:r>
          </a:p>
          <a:p>
            <a:r>
              <a:rPr lang="en-AU" sz="2800" dirty="0" smtClean="0"/>
              <a:t>Responding to and </a:t>
            </a:r>
            <a:r>
              <a:rPr lang="en-AU" sz="2800" b="1" dirty="0" smtClean="0">
                <a:solidFill>
                  <a:srgbClr val="00B0F0"/>
                </a:solidFill>
              </a:rPr>
              <a:t>interpreting</a:t>
            </a:r>
            <a:r>
              <a:rPr lang="en-AU" sz="2800" dirty="0" smtClean="0"/>
              <a:t> artworks</a:t>
            </a:r>
            <a:endParaRPr lang="en-AU" sz="2800" dirty="0"/>
          </a:p>
        </p:txBody>
      </p:sp>
    </p:spTree>
    <p:extLst>
      <p:ext uri="{BB962C8B-B14F-4D97-AF65-F5344CB8AC3E}">
        <p14:creationId xmlns:p14="http://schemas.microsoft.com/office/powerpoint/2010/main" val="1657653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Developing understanding of </a:t>
            </a:r>
            <a:r>
              <a:rPr lang="en-AU" dirty="0" smtClean="0"/>
              <a:t>practices F-6</a:t>
            </a:r>
            <a:endParaRPr lang="en-AU" dirty="0"/>
          </a:p>
        </p:txBody>
      </p:sp>
      <p:graphicFrame>
        <p:nvGraphicFramePr>
          <p:cNvPr id="3" name="Table 2"/>
          <p:cNvGraphicFramePr>
            <a:graphicFrameLocks noGrp="1"/>
          </p:cNvGraphicFramePr>
          <p:nvPr>
            <p:extLst>
              <p:ext uri="{D42A27DB-BD31-4B8C-83A1-F6EECF244321}">
                <p14:modId xmlns:p14="http://schemas.microsoft.com/office/powerpoint/2010/main" val="4052190495"/>
              </p:ext>
            </p:extLst>
          </p:nvPr>
        </p:nvGraphicFramePr>
        <p:xfrm>
          <a:off x="361950" y="1730375"/>
          <a:ext cx="8515350" cy="4716614"/>
        </p:xfrm>
        <a:graphic>
          <a:graphicData uri="http://schemas.openxmlformats.org/drawingml/2006/table">
            <a:tbl>
              <a:tblPr firstRow="1" bandRow="1">
                <a:tableStyleId>{5C22544A-7EE6-4342-B048-85BDC9FD1C3A}</a:tableStyleId>
              </a:tblPr>
              <a:tblGrid>
                <a:gridCol w="800100"/>
                <a:gridCol w="7715250"/>
              </a:tblGrid>
              <a:tr h="751342">
                <a:tc>
                  <a:txBody>
                    <a:bodyPr/>
                    <a:lstStyle/>
                    <a:p>
                      <a:r>
                        <a:rPr lang="en-AU" dirty="0" smtClean="0"/>
                        <a:t>YR</a:t>
                      </a:r>
                      <a:endParaRPr lang="en-AU" dirty="0"/>
                    </a:p>
                  </a:txBody>
                  <a:tcPr/>
                </a:tc>
                <a:tc>
                  <a:txBody>
                    <a:bodyPr/>
                    <a:lstStyle/>
                    <a:p>
                      <a:r>
                        <a:rPr lang="en-AU" dirty="0" smtClean="0"/>
                        <a:t>Content description</a:t>
                      </a:r>
                      <a:endParaRPr lang="en-AU" dirty="0"/>
                    </a:p>
                  </a:txBody>
                  <a:tcPr/>
                </a:tc>
              </a:tr>
              <a:tr h="1296836">
                <a:tc>
                  <a:txBody>
                    <a:bodyPr/>
                    <a:lstStyle/>
                    <a:p>
                      <a:r>
                        <a:rPr lang="en-AU" dirty="0" smtClean="0"/>
                        <a:t>F-2</a:t>
                      </a:r>
                      <a:endParaRPr lang="en-AU" dirty="0"/>
                    </a:p>
                  </a:txBody>
                  <a:tcPr/>
                </a:tc>
                <a:tc>
                  <a:txBody>
                    <a:bodyPr/>
                    <a:lstStyle/>
                    <a:p>
                      <a:r>
                        <a:rPr lang="en-AU" sz="2800" dirty="0" smtClean="0"/>
                        <a:t>Use different materials,</a:t>
                      </a:r>
                      <a:r>
                        <a:rPr lang="en-AU" sz="2800" baseline="0" dirty="0" smtClean="0"/>
                        <a:t> techniques, technologies &amp; processes when making artworks</a:t>
                      </a:r>
                      <a:endParaRPr lang="en-AU" sz="2800" dirty="0"/>
                    </a:p>
                  </a:txBody>
                  <a:tcPr/>
                </a:tc>
              </a:tr>
              <a:tr h="1296836">
                <a:tc>
                  <a:txBody>
                    <a:bodyPr/>
                    <a:lstStyle/>
                    <a:p>
                      <a:r>
                        <a:rPr lang="en-AU" dirty="0" smtClean="0"/>
                        <a:t>3-4</a:t>
                      </a:r>
                      <a:endParaRPr lang="en-AU" dirty="0"/>
                    </a:p>
                  </a:txBody>
                  <a:tcPr/>
                </a:tc>
                <a:tc>
                  <a:txBody>
                    <a:bodyPr/>
                    <a:lstStyle/>
                    <a:p>
                      <a:r>
                        <a:rPr lang="en-AU" sz="2800" dirty="0" smtClean="0"/>
                        <a:t>Use</a:t>
                      </a:r>
                      <a:r>
                        <a:rPr lang="en-AU" sz="2800" baseline="0" dirty="0" smtClean="0"/>
                        <a:t> materials, techniques, technologies and processes to experiment with visual language when making artworks</a:t>
                      </a:r>
                      <a:endParaRPr lang="en-AU" sz="2800" dirty="0"/>
                    </a:p>
                  </a:txBody>
                  <a:tcPr/>
                </a:tc>
              </a:tr>
              <a:tr h="1296836">
                <a:tc>
                  <a:txBody>
                    <a:bodyPr/>
                    <a:lstStyle/>
                    <a:p>
                      <a:r>
                        <a:rPr lang="en-AU" dirty="0" smtClean="0"/>
                        <a:t>5-6</a:t>
                      </a:r>
                      <a:endParaRPr lang="en-AU" dirty="0"/>
                    </a:p>
                  </a:txBody>
                  <a:tcPr/>
                </a:tc>
                <a:tc>
                  <a:txBody>
                    <a:bodyPr/>
                    <a:lstStyle/>
                    <a:p>
                      <a:r>
                        <a:rPr lang="en-AU" sz="2800" dirty="0" smtClean="0"/>
                        <a:t>Develop &amp; apply techniques &amp; processes</a:t>
                      </a:r>
                      <a:r>
                        <a:rPr lang="en-AU" sz="2800" baseline="0" dirty="0" smtClean="0"/>
                        <a:t> to predict and innovate when making artworks</a:t>
                      </a:r>
                      <a:endParaRPr lang="en-AU" sz="2800" dirty="0"/>
                    </a:p>
                  </a:txBody>
                  <a:tcPr/>
                </a:tc>
              </a:tr>
            </a:tbl>
          </a:graphicData>
        </a:graphic>
      </p:graphicFrame>
    </p:spTree>
    <p:extLst>
      <p:ext uri="{BB962C8B-B14F-4D97-AF65-F5344CB8AC3E}">
        <p14:creationId xmlns:p14="http://schemas.microsoft.com/office/powerpoint/2010/main" val="2673090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174" y="244158"/>
            <a:ext cx="8497955" cy="1339850"/>
          </a:xfrm>
        </p:spPr>
        <p:txBody>
          <a:bodyPr>
            <a:normAutofit fontScale="90000"/>
          </a:bodyPr>
          <a:lstStyle/>
          <a:p>
            <a:r>
              <a:rPr lang="en-AU" dirty="0" smtClean="0"/>
              <a:t>Content </a:t>
            </a:r>
            <a:r>
              <a:rPr lang="en-AU" dirty="0"/>
              <a:t>description organisers 7-10</a:t>
            </a:r>
          </a:p>
        </p:txBody>
      </p:sp>
      <p:sp>
        <p:nvSpPr>
          <p:cNvPr id="3" name="Content Placeholder 2"/>
          <p:cNvSpPr>
            <a:spLocks noGrp="1"/>
          </p:cNvSpPr>
          <p:nvPr>
            <p:ph idx="1"/>
          </p:nvPr>
        </p:nvSpPr>
        <p:spPr>
          <a:xfrm>
            <a:off x="600075" y="1657350"/>
            <a:ext cx="8096249" cy="4686300"/>
          </a:xfrm>
        </p:spPr>
        <p:txBody>
          <a:bodyPr>
            <a:normAutofit/>
          </a:bodyPr>
          <a:lstStyle/>
          <a:p>
            <a:r>
              <a:rPr lang="en-AU" dirty="0" smtClean="0"/>
              <a:t>Extending ideas through combining </a:t>
            </a:r>
            <a:r>
              <a:rPr lang="en-AU" dirty="0" smtClean="0">
                <a:solidFill>
                  <a:srgbClr val="00B0F0"/>
                </a:solidFill>
              </a:rPr>
              <a:t>elements/concepts</a:t>
            </a:r>
          </a:p>
          <a:p>
            <a:r>
              <a:rPr lang="en-AU" dirty="0" smtClean="0"/>
              <a:t>Developing </a:t>
            </a:r>
            <a:r>
              <a:rPr lang="en-AU" dirty="0" smtClean="0">
                <a:solidFill>
                  <a:srgbClr val="00B0F0"/>
                </a:solidFill>
              </a:rPr>
              <a:t>intentions</a:t>
            </a:r>
          </a:p>
          <a:p>
            <a:r>
              <a:rPr lang="en-AU" dirty="0" smtClean="0"/>
              <a:t>Structuring &amp; organising ideas into form</a:t>
            </a:r>
          </a:p>
          <a:p>
            <a:r>
              <a:rPr lang="en-AU" dirty="0" smtClean="0"/>
              <a:t>Developing &amp; refining understanding of practices</a:t>
            </a:r>
          </a:p>
          <a:p>
            <a:r>
              <a:rPr lang="en-AU" dirty="0" smtClean="0"/>
              <a:t>Sharing artworks through performance, presentation or display</a:t>
            </a:r>
          </a:p>
          <a:p>
            <a:r>
              <a:rPr lang="en-AU" dirty="0" smtClean="0">
                <a:solidFill>
                  <a:srgbClr val="00B0F0"/>
                </a:solidFill>
              </a:rPr>
              <a:t>Analysing &amp; reflecting upon intentions</a:t>
            </a:r>
          </a:p>
          <a:p>
            <a:r>
              <a:rPr lang="en-AU" dirty="0" smtClean="0"/>
              <a:t>Responding &amp; interpreting artworks</a:t>
            </a:r>
          </a:p>
          <a:p>
            <a:endParaRPr lang="en-AU" dirty="0"/>
          </a:p>
        </p:txBody>
      </p:sp>
    </p:spTree>
    <p:extLst>
      <p:ext uri="{BB962C8B-B14F-4D97-AF65-F5344CB8AC3E}">
        <p14:creationId xmlns:p14="http://schemas.microsoft.com/office/powerpoint/2010/main" val="4109002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244158"/>
            <a:ext cx="7958136" cy="1339850"/>
          </a:xfrm>
        </p:spPr>
        <p:txBody>
          <a:bodyPr>
            <a:normAutofit fontScale="90000"/>
          </a:bodyPr>
          <a:lstStyle/>
          <a:p>
            <a:r>
              <a:rPr lang="en-AU" dirty="0"/>
              <a:t>Developing </a:t>
            </a:r>
            <a:r>
              <a:rPr lang="en-AU" dirty="0" smtClean="0"/>
              <a:t>&amp; refining understanding </a:t>
            </a:r>
            <a:r>
              <a:rPr lang="en-AU" dirty="0"/>
              <a:t>of practices </a:t>
            </a:r>
            <a:r>
              <a:rPr lang="en-AU" dirty="0" smtClean="0"/>
              <a:t>7-10</a:t>
            </a:r>
            <a:endParaRPr lang="en-AU" dirty="0"/>
          </a:p>
        </p:txBody>
      </p:sp>
      <p:graphicFrame>
        <p:nvGraphicFramePr>
          <p:cNvPr id="3" name="Table 2"/>
          <p:cNvGraphicFramePr>
            <a:graphicFrameLocks noGrp="1"/>
          </p:cNvGraphicFramePr>
          <p:nvPr>
            <p:extLst>
              <p:ext uri="{D42A27DB-BD31-4B8C-83A1-F6EECF244321}">
                <p14:modId xmlns:p14="http://schemas.microsoft.com/office/powerpoint/2010/main" val="1119096224"/>
              </p:ext>
            </p:extLst>
          </p:nvPr>
        </p:nvGraphicFramePr>
        <p:xfrm>
          <a:off x="276223" y="1692276"/>
          <a:ext cx="8582026" cy="3892587"/>
        </p:xfrm>
        <a:graphic>
          <a:graphicData uri="http://schemas.openxmlformats.org/drawingml/2006/table">
            <a:tbl>
              <a:tblPr firstRow="1" bandRow="1">
                <a:tableStyleId>{5C22544A-7EE6-4342-B048-85BDC9FD1C3A}</a:tableStyleId>
              </a:tblPr>
              <a:tblGrid>
                <a:gridCol w="1009652"/>
                <a:gridCol w="7572374"/>
              </a:tblGrid>
              <a:tr h="631824">
                <a:tc>
                  <a:txBody>
                    <a:bodyPr/>
                    <a:lstStyle/>
                    <a:p>
                      <a:r>
                        <a:rPr lang="en-AU" sz="2400" dirty="0" err="1" smtClean="0"/>
                        <a:t>Yr</a:t>
                      </a:r>
                      <a:endParaRPr lang="en-AU" sz="2400" dirty="0"/>
                    </a:p>
                  </a:txBody>
                  <a:tcPr/>
                </a:tc>
                <a:tc>
                  <a:txBody>
                    <a:bodyPr/>
                    <a:lstStyle/>
                    <a:p>
                      <a:r>
                        <a:rPr lang="en-AU" sz="2400" dirty="0" smtClean="0"/>
                        <a:t>Content Description</a:t>
                      </a:r>
                      <a:endParaRPr lang="en-AU" sz="2400" dirty="0"/>
                    </a:p>
                  </a:txBody>
                  <a:tcPr/>
                </a:tc>
              </a:tr>
              <a:tr h="1462443">
                <a:tc>
                  <a:txBody>
                    <a:bodyPr/>
                    <a:lstStyle/>
                    <a:p>
                      <a:r>
                        <a:rPr lang="en-AU" sz="2800" dirty="0" smtClean="0"/>
                        <a:t>7-8</a:t>
                      </a:r>
                      <a:endParaRPr lang="en-AU" sz="2800" dirty="0"/>
                    </a:p>
                  </a:txBody>
                  <a:tcPr/>
                </a:tc>
                <a:tc>
                  <a:txBody>
                    <a:bodyPr/>
                    <a:lstStyle/>
                    <a:p>
                      <a:r>
                        <a:rPr lang="en-AU" sz="2800" dirty="0" smtClean="0"/>
                        <a:t>Practise</a:t>
                      </a:r>
                      <a:r>
                        <a:rPr lang="en-AU" sz="2800" baseline="0" dirty="0" smtClean="0"/>
                        <a:t> &amp; refine application of visual language, techniques &amp; processes to enhance representation of ideas in their </a:t>
                      </a:r>
                      <a:r>
                        <a:rPr lang="en-AU" sz="2800" baseline="0" dirty="0" err="1" smtClean="0"/>
                        <a:t>artmaking</a:t>
                      </a:r>
                      <a:endParaRPr lang="en-AU" sz="2800" dirty="0"/>
                    </a:p>
                  </a:txBody>
                  <a:tcPr/>
                </a:tc>
              </a:tr>
              <a:tr h="1462443">
                <a:tc>
                  <a:txBody>
                    <a:bodyPr/>
                    <a:lstStyle/>
                    <a:p>
                      <a:r>
                        <a:rPr lang="en-AU" sz="2800" dirty="0" smtClean="0"/>
                        <a:t>9-10</a:t>
                      </a:r>
                      <a:endParaRPr lang="en-AU" sz="2800" dirty="0"/>
                    </a:p>
                  </a:txBody>
                  <a:tcPr/>
                </a:tc>
                <a:tc>
                  <a:txBody>
                    <a:bodyPr/>
                    <a:lstStyle/>
                    <a:p>
                      <a:r>
                        <a:rPr lang="en-AU" sz="2800" dirty="0" smtClean="0"/>
                        <a:t>Develop &amp; refine use of visual language, perceptual &amp; practical skills</a:t>
                      </a:r>
                      <a:r>
                        <a:rPr lang="en-AU" sz="2800" baseline="0" dirty="0" smtClean="0"/>
                        <a:t> &amp; selected techniques, technologies &amp; processes to represent ideas &amp; subject matter</a:t>
                      </a:r>
                      <a:endParaRPr lang="en-AU" sz="2800" dirty="0"/>
                    </a:p>
                  </a:txBody>
                  <a:tcPr/>
                </a:tc>
              </a:tr>
            </a:tbl>
          </a:graphicData>
        </a:graphic>
      </p:graphicFrame>
    </p:spTree>
    <p:extLst>
      <p:ext uri="{BB962C8B-B14F-4D97-AF65-F5344CB8AC3E}">
        <p14:creationId xmlns:p14="http://schemas.microsoft.com/office/powerpoint/2010/main" val="705555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Coherent? </a:t>
            </a:r>
            <a:endParaRPr lang="en-AU" dirty="0"/>
          </a:p>
        </p:txBody>
      </p:sp>
      <p:sp>
        <p:nvSpPr>
          <p:cNvPr id="3" name="Content Placeholder 2"/>
          <p:cNvSpPr>
            <a:spLocks noGrp="1"/>
          </p:cNvSpPr>
          <p:nvPr>
            <p:ph idx="1"/>
          </p:nvPr>
        </p:nvSpPr>
        <p:spPr/>
        <p:txBody>
          <a:bodyPr/>
          <a:lstStyle/>
          <a:p>
            <a:pPr marL="0" indent="0" algn="ctr">
              <a:buNone/>
            </a:pPr>
            <a:r>
              <a:rPr lang="en-AU" sz="3600" b="1" i="1" dirty="0" smtClean="0"/>
              <a:t>underlying </a:t>
            </a:r>
            <a:r>
              <a:rPr lang="en-AU" sz="3600" b="1" i="1" dirty="0"/>
              <a:t>incoherence of the document which </a:t>
            </a:r>
            <a:r>
              <a:rPr lang="en-AU" sz="3600" b="1" i="1" dirty="0" smtClean="0"/>
              <a:t>is </a:t>
            </a:r>
            <a:r>
              <a:rPr lang="en-AU" sz="3600" b="1" i="1" dirty="0"/>
              <a:t>dramatically exposed in </a:t>
            </a:r>
            <a:r>
              <a:rPr lang="en-AU" sz="3600" b="1" i="1" dirty="0" smtClean="0"/>
              <a:t>learning/knowledge/skills in </a:t>
            </a:r>
            <a:r>
              <a:rPr lang="en-AU" sz="3600" b="1" i="1" dirty="0"/>
              <a:t>visual arts, the band statements, content descriptions and achievement standards.</a:t>
            </a:r>
            <a:r>
              <a:rPr lang="en-AU" i="1" dirty="0"/>
              <a:t> </a:t>
            </a:r>
            <a:endParaRPr lang="en-AU" dirty="0"/>
          </a:p>
        </p:txBody>
      </p:sp>
    </p:spTree>
    <p:extLst>
      <p:ext uri="{BB962C8B-B14F-4D97-AF65-F5344CB8AC3E}">
        <p14:creationId xmlns:p14="http://schemas.microsoft.com/office/powerpoint/2010/main" val="2843130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a:t>
            </a:r>
            <a:r>
              <a:rPr lang="en-US" dirty="0" err="1" smtClean="0"/>
              <a:t>Judgement</a:t>
            </a:r>
            <a:endParaRPr lang="en-US" dirty="0"/>
          </a:p>
        </p:txBody>
      </p:sp>
      <p:sp>
        <p:nvSpPr>
          <p:cNvPr id="3" name="Content Placeholder 2"/>
          <p:cNvSpPr>
            <a:spLocks noGrp="1"/>
          </p:cNvSpPr>
          <p:nvPr>
            <p:ph idx="1"/>
          </p:nvPr>
        </p:nvSpPr>
        <p:spPr/>
        <p:txBody>
          <a:bodyPr/>
          <a:lstStyle/>
          <a:p>
            <a:pPr marL="0" indent="0" algn="ctr">
              <a:buNone/>
            </a:pPr>
            <a:r>
              <a:rPr lang="en-US" sz="3600" b="1" i="1" dirty="0"/>
              <a:t>W</a:t>
            </a:r>
            <a:r>
              <a:rPr lang="en-US" sz="3600" b="1" i="1" dirty="0" smtClean="0"/>
              <a:t>hat </a:t>
            </a:r>
            <a:r>
              <a:rPr lang="en-US" sz="3600" b="1" i="1" dirty="0"/>
              <a:t>has been developed is far from a world class curriculum. </a:t>
            </a:r>
          </a:p>
          <a:p>
            <a:pPr marL="0" indent="0" algn="ctr">
              <a:buNone/>
            </a:pPr>
            <a:r>
              <a:rPr lang="en-US" sz="3600" b="1" i="1" dirty="0" smtClean="0"/>
              <a:t>We </a:t>
            </a:r>
            <a:r>
              <a:rPr lang="en-US" sz="3600" b="1" i="1" dirty="0"/>
              <a:t>have no confidence that this curriculum will improve visual arts education in Australia, certainly not in NSW</a:t>
            </a:r>
            <a:r>
              <a:rPr lang="en-US" b="1" i="1" dirty="0"/>
              <a:t>. </a:t>
            </a:r>
            <a:endParaRPr lang="en-US" b="1" dirty="0"/>
          </a:p>
        </p:txBody>
      </p:sp>
    </p:spTree>
    <p:extLst>
      <p:ext uri="{BB962C8B-B14F-4D97-AF65-F5344CB8AC3E}">
        <p14:creationId xmlns:p14="http://schemas.microsoft.com/office/powerpoint/2010/main" val="3774352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 is not lost…</a:t>
            </a:r>
            <a:endParaRPr lang="en-US" dirty="0"/>
          </a:p>
        </p:txBody>
      </p:sp>
      <p:sp>
        <p:nvSpPr>
          <p:cNvPr id="3" name="Content Placeholder 2"/>
          <p:cNvSpPr>
            <a:spLocks noGrp="1"/>
          </p:cNvSpPr>
          <p:nvPr>
            <p:ph idx="1"/>
          </p:nvPr>
        </p:nvSpPr>
        <p:spPr>
          <a:xfrm>
            <a:off x="900112" y="1695450"/>
            <a:ext cx="7345363" cy="4676775"/>
          </a:xfrm>
        </p:spPr>
        <p:txBody>
          <a:bodyPr>
            <a:normAutofit fontScale="92500" lnSpcReduction="20000"/>
          </a:bodyPr>
          <a:lstStyle/>
          <a:p>
            <a:pPr marL="0" indent="0">
              <a:buNone/>
            </a:pPr>
            <a:r>
              <a:rPr lang="en-US" b="1" dirty="0" smtClean="0"/>
              <a:t>Alternative proposals developed during this process: </a:t>
            </a:r>
          </a:p>
          <a:p>
            <a:r>
              <a:rPr lang="en-US" dirty="0" smtClean="0"/>
              <a:t>offer teachers robust theoretical underpinnings for future curriculum revision in NSW</a:t>
            </a:r>
          </a:p>
          <a:p>
            <a:r>
              <a:rPr lang="en-US" dirty="0" smtClean="0"/>
              <a:t>A conceptual framework grounded in current research on conceptual development in Visual Arts</a:t>
            </a:r>
          </a:p>
          <a:p>
            <a:r>
              <a:rPr lang="en-US" dirty="0" smtClean="0"/>
              <a:t>A continuum of learning that is coherent and respectful of students’ developing intellectual autonomy</a:t>
            </a:r>
          </a:p>
          <a:p>
            <a:r>
              <a:rPr lang="en-US" dirty="0" smtClean="0"/>
              <a:t>Research-based conceptions of practical knowledge that will support teachers to structure learning in the classroom</a:t>
            </a:r>
          </a:p>
          <a:p>
            <a:r>
              <a:rPr lang="en-US" dirty="0" smtClean="0"/>
              <a:t>Will provide a means to address contemporary practices in art and design</a:t>
            </a:r>
          </a:p>
          <a:p>
            <a:endParaRPr lang="en-US" dirty="0" smtClean="0"/>
          </a:p>
          <a:p>
            <a:endParaRPr lang="en-US" dirty="0"/>
          </a:p>
        </p:txBody>
      </p:sp>
    </p:spTree>
    <p:extLst>
      <p:ext uri="{BB962C8B-B14F-4D97-AF65-F5344CB8AC3E}">
        <p14:creationId xmlns:p14="http://schemas.microsoft.com/office/powerpoint/2010/main" val="3963761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244158"/>
            <a:ext cx="7901774" cy="1339850"/>
          </a:xfrm>
        </p:spPr>
        <p:txBody>
          <a:bodyPr>
            <a:noAutofit/>
          </a:bodyPr>
          <a:lstStyle/>
          <a:p>
            <a:r>
              <a:rPr lang="en-US" sz="3600" dirty="0" smtClean="0"/>
              <a:t>Melbourne </a:t>
            </a:r>
            <a:r>
              <a:rPr lang="en-US" sz="3600" dirty="0"/>
              <a:t>Declaration on Educational Goals for Young Australians (2008) </a:t>
            </a:r>
          </a:p>
        </p:txBody>
      </p:sp>
      <p:sp>
        <p:nvSpPr>
          <p:cNvPr id="5" name="Content Placeholder 4"/>
          <p:cNvSpPr>
            <a:spLocks noGrp="1"/>
          </p:cNvSpPr>
          <p:nvPr>
            <p:ph idx="1"/>
          </p:nvPr>
        </p:nvSpPr>
        <p:spPr>
          <a:xfrm>
            <a:off x="900112" y="1795589"/>
            <a:ext cx="7345363" cy="4269932"/>
          </a:xfrm>
        </p:spPr>
        <p:txBody>
          <a:bodyPr>
            <a:normAutofit fontScale="85000" lnSpcReduction="20000"/>
          </a:bodyPr>
          <a:lstStyle/>
          <a:p>
            <a:pPr marL="0" indent="0">
              <a:buNone/>
            </a:pPr>
            <a:r>
              <a:rPr lang="en-US" dirty="0">
                <a:solidFill>
                  <a:srgbClr val="0000FF"/>
                </a:solidFill>
              </a:rPr>
              <a:t>W</a:t>
            </a:r>
            <a:r>
              <a:rPr lang="en-US" dirty="0" smtClean="0">
                <a:solidFill>
                  <a:srgbClr val="0000FF"/>
                </a:solidFill>
              </a:rPr>
              <a:t>orld class curriculum </a:t>
            </a:r>
            <a:r>
              <a:rPr lang="en-US" dirty="0" smtClean="0"/>
              <a:t>and assessment </a:t>
            </a:r>
            <a:r>
              <a:rPr lang="en-US" dirty="0"/>
              <a:t>will </a:t>
            </a:r>
            <a:r>
              <a:rPr lang="en-US" dirty="0" smtClean="0"/>
              <a:t>enable </a:t>
            </a:r>
            <a:r>
              <a:rPr lang="en-US" dirty="0"/>
              <a:t>students to </a:t>
            </a:r>
            <a:endParaRPr lang="en-US" dirty="0" smtClean="0"/>
          </a:p>
          <a:p>
            <a:r>
              <a:rPr lang="en-US" dirty="0" smtClean="0"/>
              <a:t>develop </a:t>
            </a:r>
            <a:r>
              <a:rPr lang="en-US" dirty="0"/>
              <a:t>knowledge in the disciplines of English, mathematics, science, languages, humanities and </a:t>
            </a:r>
            <a:r>
              <a:rPr lang="en-US" dirty="0">
                <a:solidFill>
                  <a:srgbClr val="0000FF"/>
                </a:solidFill>
              </a:rPr>
              <a:t>the arts</a:t>
            </a:r>
            <a:r>
              <a:rPr lang="en-US" dirty="0"/>
              <a:t>; </a:t>
            </a:r>
            <a:endParaRPr lang="en-US" dirty="0" smtClean="0"/>
          </a:p>
          <a:p>
            <a:r>
              <a:rPr lang="en-US" dirty="0" smtClean="0"/>
              <a:t>to </a:t>
            </a:r>
            <a:r>
              <a:rPr lang="en-US" dirty="0"/>
              <a:t>understand the spiritual, moral and aesthetic dimensions </a:t>
            </a:r>
            <a:r>
              <a:rPr lang="en-US" dirty="0" smtClean="0"/>
              <a:t>of </a:t>
            </a:r>
            <a:r>
              <a:rPr lang="en-US" dirty="0"/>
              <a:t>life; </a:t>
            </a:r>
            <a:endParaRPr lang="en-US" dirty="0" smtClean="0"/>
          </a:p>
          <a:p>
            <a:r>
              <a:rPr lang="en-US" dirty="0" smtClean="0"/>
              <a:t>open </a:t>
            </a:r>
            <a:r>
              <a:rPr lang="en-US" dirty="0"/>
              <a:t>up new ways of thinking. </a:t>
            </a:r>
            <a:r>
              <a:rPr lang="en-US" dirty="0">
                <a:solidFill>
                  <a:srgbClr val="0000FF"/>
                </a:solidFill>
              </a:rPr>
              <a:t>It will also support the development of deep knowledge within a discipline,</a:t>
            </a:r>
            <a:r>
              <a:rPr lang="en-US" dirty="0"/>
              <a:t> which provides the foundation for inter-disciplinary approaches to innovation and complex problem-solving. </a:t>
            </a:r>
            <a:endParaRPr lang="en-US" dirty="0" smtClean="0"/>
          </a:p>
          <a:p>
            <a:r>
              <a:rPr lang="en-US" dirty="0" smtClean="0"/>
              <a:t>Australian Curriculum for the Arts F-10 promised</a:t>
            </a:r>
          </a:p>
          <a:p>
            <a:r>
              <a:rPr lang="en-US" dirty="0" smtClean="0"/>
              <a:t>The Arts (performing and visual) </a:t>
            </a:r>
          </a:p>
          <a:p>
            <a:endParaRPr lang="en-US" dirty="0"/>
          </a:p>
        </p:txBody>
      </p:sp>
    </p:spTree>
    <p:extLst>
      <p:ext uri="{BB962C8B-B14F-4D97-AF65-F5344CB8AC3E}">
        <p14:creationId xmlns:p14="http://schemas.microsoft.com/office/powerpoint/2010/main" val="2112033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p:cNvGraphicFramePr>
            <a:graphicFrameLocks noGrp="1"/>
          </p:cNvGraphicFramePr>
          <p:nvPr>
            <p:extLst>
              <p:ext uri="{D42A27DB-BD31-4B8C-83A1-F6EECF244321}">
                <p14:modId xmlns:p14="http://schemas.microsoft.com/office/powerpoint/2010/main" val="1566938111"/>
              </p:ext>
            </p:extLst>
          </p:nvPr>
        </p:nvGraphicFramePr>
        <p:xfrm>
          <a:off x="250551" y="239292"/>
          <a:ext cx="8628902" cy="6589576"/>
        </p:xfrm>
        <a:graphic>
          <a:graphicData uri="http://schemas.openxmlformats.org/drawingml/2006/table">
            <a:tbl>
              <a:tblPr firstRow="1" bandRow="1">
                <a:tableStyleId>{B301B821-A1FF-4177-AEE7-76D212191A09}</a:tableStyleId>
              </a:tblPr>
              <a:tblGrid>
                <a:gridCol w="1254265"/>
                <a:gridCol w="3048285"/>
                <a:gridCol w="4326352"/>
              </a:tblGrid>
              <a:tr h="581844">
                <a:tc>
                  <a:txBody>
                    <a:bodyPr/>
                    <a:lstStyle/>
                    <a:p>
                      <a:endParaRPr lang="en-US" dirty="0"/>
                    </a:p>
                  </a:txBody>
                  <a:tcPr/>
                </a:tc>
                <a:tc>
                  <a:txBody>
                    <a:bodyPr/>
                    <a:lstStyle/>
                    <a:p>
                      <a:r>
                        <a:rPr lang="en-US" dirty="0" smtClean="0"/>
                        <a:t>ACARA</a:t>
                      </a:r>
                      <a:endParaRPr lang="en-US" dirty="0"/>
                    </a:p>
                  </a:txBody>
                  <a:tcPr/>
                </a:tc>
                <a:tc>
                  <a:txBody>
                    <a:bodyPr/>
                    <a:lstStyle/>
                    <a:p>
                      <a:r>
                        <a:rPr lang="en-US" dirty="0" smtClean="0"/>
                        <a:t>VADEA</a:t>
                      </a:r>
                      <a:endParaRPr lang="en-US" dirty="0"/>
                    </a:p>
                  </a:txBody>
                  <a:tcPr/>
                </a:tc>
              </a:tr>
              <a:tr h="630543">
                <a:tc>
                  <a:txBody>
                    <a:bodyPr/>
                    <a:lstStyle/>
                    <a:p>
                      <a:r>
                        <a:rPr lang="en-US" dirty="0" smtClean="0"/>
                        <a:t>2009</a:t>
                      </a:r>
                      <a:endParaRPr lang="en-US" dirty="0"/>
                    </a:p>
                  </a:txBody>
                  <a:tcPr/>
                </a:tc>
                <a:tc>
                  <a:txBody>
                    <a:bodyPr/>
                    <a:lstStyle/>
                    <a:p>
                      <a:r>
                        <a:rPr lang="en-US" dirty="0" smtClean="0"/>
                        <a:t>Arts Position Paper</a:t>
                      </a:r>
                    </a:p>
                    <a:p>
                      <a:r>
                        <a:rPr lang="en-US" dirty="0" smtClean="0"/>
                        <a:t>Advisory Panel appointed</a:t>
                      </a:r>
                      <a:endParaRPr lang="en-US" dirty="0"/>
                    </a:p>
                  </a:txBody>
                  <a:tcPr/>
                </a:tc>
                <a:tc>
                  <a:txBody>
                    <a:bodyPr/>
                    <a:lstStyle/>
                    <a:p>
                      <a:r>
                        <a:rPr lang="en-US" dirty="0" smtClean="0"/>
                        <a:t>COFA Forum, proposals to ACARA</a:t>
                      </a:r>
                      <a:endParaRPr lang="en-US" dirty="0"/>
                    </a:p>
                  </a:txBody>
                  <a:tcPr/>
                </a:tc>
              </a:tr>
              <a:tr h="900776">
                <a:tc>
                  <a:txBody>
                    <a:bodyPr/>
                    <a:lstStyle/>
                    <a:p>
                      <a:r>
                        <a:rPr lang="en-US" dirty="0" smtClean="0"/>
                        <a:t>May 2010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Initial Advice Paper</a:t>
                      </a:r>
                    </a:p>
                  </a:txBody>
                  <a:tcPr/>
                </a:tc>
                <a:tc>
                  <a:txBody>
                    <a:bodyPr/>
                    <a:lstStyle/>
                    <a:p>
                      <a:r>
                        <a:rPr lang="en-US" dirty="0" smtClean="0"/>
                        <a:t>2 reps attend initial ‘launch’</a:t>
                      </a:r>
                    </a:p>
                    <a:p>
                      <a:r>
                        <a:rPr lang="en-US" dirty="0" smtClean="0"/>
                        <a:t>Extensive Advice</a:t>
                      </a:r>
                      <a:r>
                        <a:rPr lang="en-US" baseline="0" dirty="0" smtClean="0"/>
                        <a:t> to AEA, BOS, CEC, ACARA</a:t>
                      </a:r>
                      <a:endParaRPr lang="en-US" dirty="0"/>
                    </a:p>
                  </a:txBody>
                  <a:tcPr/>
                </a:tc>
              </a:tr>
              <a:tr h="630543">
                <a:tc>
                  <a:txBody>
                    <a:bodyPr/>
                    <a:lstStyle/>
                    <a:p>
                      <a:r>
                        <a:rPr lang="en-US" dirty="0" smtClean="0"/>
                        <a:t>Aug 2010</a:t>
                      </a:r>
                      <a:endParaRPr lang="en-US" dirty="0"/>
                    </a:p>
                  </a:txBody>
                  <a:tcPr/>
                </a:tc>
                <a:tc>
                  <a:txBody>
                    <a:bodyPr/>
                    <a:lstStyle/>
                    <a:p>
                      <a:r>
                        <a:rPr lang="en-US" dirty="0" smtClean="0"/>
                        <a:t>Draft Shape</a:t>
                      </a:r>
                      <a:r>
                        <a:rPr lang="en-US" baseline="0" dirty="0" smtClean="0"/>
                        <a:t> Paper (DSP)</a:t>
                      </a:r>
                    </a:p>
                    <a:p>
                      <a:r>
                        <a:rPr lang="en-US" baseline="0" dirty="0" smtClean="0"/>
                        <a:t>Consultation</a:t>
                      </a:r>
                      <a:endParaRPr lang="en-US" dirty="0"/>
                    </a:p>
                  </a:txBody>
                  <a:tcPr/>
                </a:tc>
                <a:tc>
                  <a:txBody>
                    <a:bodyPr/>
                    <a:lstStyle/>
                    <a:p>
                      <a:r>
                        <a:rPr lang="en-US" dirty="0" smtClean="0"/>
                        <a:t>Forum &amp; Consultation Advice</a:t>
                      </a:r>
                    </a:p>
                    <a:p>
                      <a:r>
                        <a:rPr lang="en-US" dirty="0" smtClean="0"/>
                        <a:t>Alternate</a:t>
                      </a:r>
                      <a:r>
                        <a:rPr lang="en-US" baseline="0" dirty="0" smtClean="0"/>
                        <a:t> curriculum framework</a:t>
                      </a:r>
                      <a:endParaRPr lang="en-US" dirty="0"/>
                    </a:p>
                  </a:txBody>
                  <a:tcPr/>
                </a:tc>
              </a:tr>
              <a:tr h="900776">
                <a:tc>
                  <a:txBody>
                    <a:bodyPr/>
                    <a:lstStyle/>
                    <a:p>
                      <a:r>
                        <a:rPr lang="en-US" dirty="0" smtClean="0"/>
                        <a:t>Aug 2011</a:t>
                      </a:r>
                      <a:endParaRPr lang="en-US" dirty="0"/>
                    </a:p>
                  </a:txBody>
                  <a:tcPr/>
                </a:tc>
                <a:tc>
                  <a:txBody>
                    <a:bodyPr/>
                    <a:lstStyle/>
                    <a:p>
                      <a:r>
                        <a:rPr lang="en-US" baseline="0" dirty="0" smtClean="0"/>
                        <a:t>Consultation Report on DSP</a:t>
                      </a:r>
                    </a:p>
                    <a:p>
                      <a:r>
                        <a:rPr lang="en-US" dirty="0" smtClean="0"/>
                        <a:t>Shape</a:t>
                      </a:r>
                      <a:r>
                        <a:rPr lang="en-US" baseline="0" dirty="0" smtClean="0"/>
                        <a:t> Paper </a:t>
                      </a:r>
                      <a:r>
                        <a:rPr lang="en-US" baseline="0" dirty="0" err="1" smtClean="0"/>
                        <a:t>finalised</a:t>
                      </a:r>
                      <a:endParaRPr lang="en-US" baseline="0" dirty="0" smtClean="0"/>
                    </a:p>
                    <a:p>
                      <a:r>
                        <a:rPr lang="en-US" dirty="0" smtClean="0"/>
                        <a:t>Draft Curriculum developed</a:t>
                      </a:r>
                      <a:endParaRPr lang="en-US" dirty="0"/>
                    </a:p>
                  </a:txBody>
                  <a:tcPr/>
                </a:tc>
                <a:tc>
                  <a:txBody>
                    <a:bodyPr/>
                    <a:lstStyle/>
                    <a:p>
                      <a:r>
                        <a:rPr lang="en-US" dirty="0" smtClean="0"/>
                        <a:t>Forum &amp; Consultation Advice</a:t>
                      </a:r>
                    </a:p>
                    <a:p>
                      <a:r>
                        <a:rPr lang="en-US" dirty="0" smtClean="0"/>
                        <a:t>Further advice </a:t>
                      </a:r>
                      <a:r>
                        <a:rPr lang="en-US" baseline="0" dirty="0" smtClean="0"/>
                        <a:t>to AEA, BOS, CEC, ACARA</a:t>
                      </a:r>
                      <a:endParaRPr lang="en-US" dirty="0"/>
                    </a:p>
                  </a:txBody>
                  <a:tcPr/>
                </a:tc>
              </a:tr>
              <a:tr h="900776">
                <a:tc>
                  <a:txBody>
                    <a:bodyPr/>
                    <a:lstStyle/>
                    <a:p>
                      <a:r>
                        <a:rPr lang="en-US" dirty="0" smtClean="0"/>
                        <a:t>July-Sept</a:t>
                      </a:r>
                      <a:r>
                        <a:rPr lang="en-US" baseline="0" dirty="0" smtClean="0"/>
                        <a:t> 2012</a:t>
                      </a:r>
                      <a:endParaRPr lang="en-US" dirty="0"/>
                    </a:p>
                  </a:txBody>
                  <a:tcPr/>
                </a:tc>
                <a:tc>
                  <a:txBody>
                    <a:bodyPr/>
                    <a:lstStyle/>
                    <a:p>
                      <a:r>
                        <a:rPr lang="en-US" dirty="0" smtClean="0"/>
                        <a:t>Draft Curriculum Consultation – no report published</a:t>
                      </a:r>
                      <a:endParaRPr lang="en-US" dirty="0"/>
                    </a:p>
                  </a:txBody>
                  <a:tcPr/>
                </a:tc>
                <a:tc>
                  <a:txBody>
                    <a:bodyPr/>
                    <a:lstStyle/>
                    <a:p>
                      <a:r>
                        <a:rPr lang="en-US" dirty="0" smtClean="0"/>
                        <a:t>Ongoing meetings with AEA, BOS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Revised Band descriptions written</a:t>
                      </a:r>
                    </a:p>
                  </a:txBody>
                  <a:tcPr/>
                </a:tc>
              </a:tr>
              <a:tr h="630543">
                <a:tc>
                  <a:txBody>
                    <a:bodyPr/>
                    <a:lstStyle/>
                    <a:p>
                      <a:r>
                        <a:rPr lang="en-US" dirty="0" smtClean="0"/>
                        <a:t>Feb 2013</a:t>
                      </a:r>
                      <a:endParaRPr lang="en-US" dirty="0"/>
                    </a:p>
                  </a:txBody>
                  <a:tcPr/>
                </a:tc>
                <a:tc>
                  <a:txBody>
                    <a:bodyPr/>
                    <a:lstStyle/>
                    <a:p>
                      <a:r>
                        <a:rPr lang="en-US" dirty="0" smtClean="0"/>
                        <a:t>Validation of Achievement</a:t>
                      </a:r>
                      <a:r>
                        <a:rPr lang="en-US" baseline="0" dirty="0" smtClean="0"/>
                        <a:t> Standards - workshops</a:t>
                      </a:r>
                      <a:endParaRPr lang="en-US" dirty="0"/>
                    </a:p>
                  </a:txBody>
                  <a:tcPr/>
                </a:tc>
                <a:tc>
                  <a:txBody>
                    <a:bodyPr/>
                    <a:lstStyle/>
                    <a:p>
                      <a:r>
                        <a:rPr lang="en-US" dirty="0" smtClean="0"/>
                        <a:t>Further</a:t>
                      </a:r>
                      <a:r>
                        <a:rPr lang="en-US" baseline="0" dirty="0" smtClean="0"/>
                        <a:t> advice offered</a:t>
                      </a:r>
                    </a:p>
                    <a:p>
                      <a:r>
                        <a:rPr lang="en-US" baseline="0" dirty="0" smtClean="0"/>
                        <a:t>AEA – no indication of position</a:t>
                      </a:r>
                      <a:endParaRPr lang="en-US" dirty="0"/>
                    </a:p>
                  </a:txBody>
                  <a:tcPr/>
                </a:tc>
              </a:tr>
              <a:tr h="762448">
                <a:tc>
                  <a:txBody>
                    <a:bodyPr/>
                    <a:lstStyle/>
                    <a:p>
                      <a:r>
                        <a:rPr lang="en-US" dirty="0" smtClean="0"/>
                        <a:t>Mid 2013</a:t>
                      </a:r>
                      <a:endParaRPr lang="en-US" dirty="0"/>
                    </a:p>
                  </a:txBody>
                  <a:tcPr/>
                </a:tc>
                <a:tc>
                  <a:txBody>
                    <a:bodyPr/>
                    <a:lstStyle/>
                    <a:p>
                      <a:r>
                        <a:rPr lang="en-US" dirty="0" smtClean="0"/>
                        <a:t>ACARA Board meeting</a:t>
                      </a:r>
                    </a:p>
                    <a:p>
                      <a:r>
                        <a:rPr lang="en-US" dirty="0" smtClean="0"/>
                        <a:t>Curriculum published</a:t>
                      </a:r>
                      <a:endParaRPr lang="en-US" dirty="0"/>
                    </a:p>
                  </a:txBody>
                  <a:tcPr/>
                </a:tc>
                <a:tc>
                  <a:txBody>
                    <a:bodyPr/>
                    <a:lstStyle/>
                    <a:p>
                      <a:r>
                        <a:rPr lang="en-US" dirty="0" smtClean="0"/>
                        <a:t>VADEA rejects the curriculum </a:t>
                      </a:r>
                      <a:endParaRPr lang="en-US" dirty="0"/>
                    </a:p>
                  </a:txBody>
                  <a:tcPr/>
                </a:tc>
              </a:tr>
              <a:tr h="581844">
                <a:tc>
                  <a:txBody>
                    <a:bodyPr/>
                    <a:lstStyle/>
                    <a:p>
                      <a:r>
                        <a:rPr lang="en-US" dirty="0" smtClean="0"/>
                        <a:t>Feb 2014</a:t>
                      </a:r>
                      <a:endParaRPr lang="en-US" dirty="0"/>
                    </a:p>
                  </a:txBody>
                  <a:tcPr/>
                </a:tc>
                <a:tc>
                  <a:txBody>
                    <a:bodyPr/>
                    <a:lstStyle/>
                    <a:p>
                      <a:r>
                        <a:rPr lang="en-US" dirty="0" smtClean="0"/>
                        <a:t>Implementation</a:t>
                      </a:r>
                      <a:endParaRPr lang="en-US" dirty="0"/>
                    </a:p>
                  </a:txBody>
                  <a:tcPr/>
                </a:tc>
                <a:tc>
                  <a:txBody>
                    <a:bodyPr/>
                    <a:lstStyle/>
                    <a:p>
                      <a:r>
                        <a:rPr lang="en-US" dirty="0" smtClean="0"/>
                        <a:t>BOS: ‘Not in NSW’</a:t>
                      </a:r>
                      <a:endParaRPr lang="en-US" dirty="0"/>
                    </a:p>
                  </a:txBody>
                  <a:tcPr/>
                </a:tc>
              </a:tr>
            </a:tbl>
          </a:graphicData>
        </a:graphic>
      </p:graphicFrame>
    </p:spTree>
    <p:extLst>
      <p:ext uri="{BB962C8B-B14F-4D97-AF65-F5344CB8AC3E}">
        <p14:creationId xmlns:p14="http://schemas.microsoft.com/office/powerpoint/2010/main" val="1305168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Political rhetoric</a:t>
            </a:r>
            <a:endParaRPr lang="en-US" dirty="0"/>
          </a:p>
        </p:txBody>
      </p:sp>
      <p:sp>
        <p:nvSpPr>
          <p:cNvPr id="3" name="Content Placeholder 2"/>
          <p:cNvSpPr>
            <a:spLocks noGrp="1"/>
          </p:cNvSpPr>
          <p:nvPr>
            <p:ph idx="1"/>
          </p:nvPr>
        </p:nvSpPr>
        <p:spPr>
          <a:xfrm>
            <a:off x="900112" y="1874880"/>
            <a:ext cx="7345363" cy="4190641"/>
          </a:xfrm>
        </p:spPr>
        <p:txBody>
          <a:bodyPr>
            <a:normAutofit fontScale="92500" lnSpcReduction="20000"/>
          </a:bodyPr>
          <a:lstStyle/>
          <a:p>
            <a:r>
              <a:rPr lang="en-AU" dirty="0" err="1" smtClean="0"/>
              <a:t>Crean</a:t>
            </a:r>
            <a:r>
              <a:rPr lang="en-AU" dirty="0"/>
              <a:t>, 2012: </a:t>
            </a:r>
            <a:r>
              <a:rPr lang="en-AU" dirty="0" smtClean="0"/>
              <a:t>The Arts “</a:t>
            </a:r>
            <a:r>
              <a:rPr lang="en-AU" dirty="0"/>
              <a:t>empower the individual and underpin expression, tolerance and inclusion” </a:t>
            </a:r>
            <a:endParaRPr lang="en-AU" dirty="0" smtClean="0"/>
          </a:p>
          <a:p>
            <a:r>
              <a:rPr lang="en-AU" dirty="0" smtClean="0"/>
              <a:t>Garrett</a:t>
            </a:r>
            <a:r>
              <a:rPr lang="en-AU" dirty="0"/>
              <a:t>, </a:t>
            </a:r>
            <a:r>
              <a:rPr lang="en-AU" dirty="0" smtClean="0"/>
              <a:t>2012: Arts </a:t>
            </a:r>
            <a:r>
              <a:rPr lang="en-AU" dirty="0"/>
              <a:t>education </a:t>
            </a:r>
            <a:r>
              <a:rPr lang="en-AU" dirty="0" smtClean="0"/>
              <a:t>“</a:t>
            </a:r>
            <a:r>
              <a:rPr lang="en-AU" dirty="0"/>
              <a:t>produces other benefits, for instance contributing to improving school attendance, academic achievement and student wellbeing” </a:t>
            </a:r>
            <a:endParaRPr lang="en-AU" dirty="0" smtClean="0"/>
          </a:p>
          <a:p>
            <a:r>
              <a:rPr lang="en-AU" dirty="0" smtClean="0"/>
              <a:t>supports </a:t>
            </a:r>
            <a:r>
              <a:rPr lang="en-AU" dirty="0"/>
              <a:t>the “development of learning skills and learning how to learn, with improved academic performance especially noted for students from disadvantaged backgrounds” </a:t>
            </a:r>
            <a:endParaRPr lang="en-AU" dirty="0" smtClean="0"/>
          </a:p>
          <a:p>
            <a:r>
              <a:rPr lang="en-AU" dirty="0" smtClean="0"/>
              <a:t>can </a:t>
            </a:r>
            <a:r>
              <a:rPr lang="en-AU" dirty="0"/>
              <a:t>“help young people to move through difficult periods in their lives, and explore challenging personal issues in a non-confronting way</a:t>
            </a:r>
            <a:r>
              <a:rPr lang="en-AU" dirty="0" smtClean="0"/>
              <a:t>”</a:t>
            </a:r>
            <a:endParaRPr lang="en-US" dirty="0"/>
          </a:p>
        </p:txBody>
      </p:sp>
    </p:spTree>
    <p:extLst>
      <p:ext uri="{BB962C8B-B14F-4D97-AF65-F5344CB8AC3E}">
        <p14:creationId xmlns:p14="http://schemas.microsoft.com/office/powerpoint/2010/main" val="88058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
            </a:r>
            <a:br>
              <a:rPr lang="en-AU" dirty="0" smtClean="0"/>
            </a:br>
            <a:r>
              <a:rPr lang="en-AU" dirty="0" smtClean="0"/>
              <a:t>ACARAs structure: The </a:t>
            </a:r>
            <a:r>
              <a:rPr lang="en-AU" dirty="0"/>
              <a:t>Arts</a:t>
            </a:r>
            <a:br>
              <a:rPr lang="en-AU" dirty="0"/>
            </a:br>
            <a:endParaRPr lang="en-AU" dirty="0"/>
          </a:p>
        </p:txBody>
      </p:sp>
      <p:sp>
        <p:nvSpPr>
          <p:cNvPr id="3" name="Content Placeholder 2"/>
          <p:cNvSpPr>
            <a:spLocks noGrp="1"/>
          </p:cNvSpPr>
          <p:nvPr>
            <p:ph sz="half" idx="1"/>
          </p:nvPr>
        </p:nvSpPr>
        <p:spPr>
          <a:xfrm>
            <a:off x="900111" y="1689652"/>
            <a:ext cx="3566160" cy="4385711"/>
          </a:xfrm>
        </p:spPr>
        <p:txBody>
          <a:bodyPr>
            <a:normAutofit/>
          </a:bodyPr>
          <a:lstStyle/>
          <a:p>
            <a:pPr marL="0" indent="0">
              <a:buNone/>
            </a:pPr>
            <a:r>
              <a:rPr lang="en-AU" b="1" dirty="0" smtClean="0"/>
              <a:t>Organisation</a:t>
            </a:r>
            <a:r>
              <a:rPr lang="en-AU" dirty="0" smtClean="0"/>
              <a:t> </a:t>
            </a:r>
          </a:p>
          <a:p>
            <a:pPr lvl="1"/>
            <a:r>
              <a:rPr lang="en-AU" dirty="0" smtClean="0"/>
              <a:t>Music</a:t>
            </a:r>
          </a:p>
          <a:p>
            <a:pPr lvl="1"/>
            <a:r>
              <a:rPr lang="en-AU" dirty="0" smtClean="0"/>
              <a:t>Dance</a:t>
            </a:r>
          </a:p>
          <a:p>
            <a:pPr lvl="1"/>
            <a:r>
              <a:rPr lang="en-AU" dirty="0" smtClean="0"/>
              <a:t>Drama</a:t>
            </a:r>
          </a:p>
          <a:p>
            <a:pPr lvl="1"/>
            <a:r>
              <a:rPr lang="en-AU" dirty="0" smtClean="0"/>
              <a:t>Visual Arts</a:t>
            </a:r>
          </a:p>
          <a:p>
            <a:pPr lvl="1"/>
            <a:r>
              <a:rPr lang="en-AU" dirty="0" smtClean="0"/>
              <a:t>Media Arts</a:t>
            </a:r>
          </a:p>
          <a:p>
            <a:pPr marL="0" indent="0">
              <a:buNone/>
            </a:pPr>
            <a:r>
              <a:rPr lang="en-AU" b="1" dirty="0" smtClean="0"/>
              <a:t>Content Structure</a:t>
            </a:r>
          </a:p>
          <a:p>
            <a:pPr lvl="1"/>
            <a:r>
              <a:rPr lang="en-AU" dirty="0" smtClean="0"/>
              <a:t>Strands – Making, Responding</a:t>
            </a:r>
          </a:p>
          <a:p>
            <a:pPr lvl="1"/>
            <a:r>
              <a:rPr lang="en-AU" dirty="0" smtClean="0"/>
              <a:t>Band descriptions</a:t>
            </a:r>
          </a:p>
          <a:p>
            <a:pPr lvl="1"/>
            <a:r>
              <a:rPr lang="en-AU" dirty="0" smtClean="0"/>
              <a:t>Content descriptions</a:t>
            </a:r>
          </a:p>
        </p:txBody>
      </p:sp>
      <p:sp>
        <p:nvSpPr>
          <p:cNvPr id="4" name="Content Placeholder 3"/>
          <p:cNvSpPr>
            <a:spLocks noGrp="1"/>
          </p:cNvSpPr>
          <p:nvPr>
            <p:ph sz="half" idx="2"/>
          </p:nvPr>
        </p:nvSpPr>
        <p:spPr>
          <a:xfrm>
            <a:off x="4648199" y="1689652"/>
            <a:ext cx="3566160" cy="4385711"/>
          </a:xfrm>
        </p:spPr>
        <p:txBody>
          <a:bodyPr>
            <a:normAutofit/>
          </a:bodyPr>
          <a:lstStyle/>
          <a:p>
            <a:pPr marL="0" indent="0">
              <a:buNone/>
            </a:pPr>
            <a:r>
              <a:rPr lang="en-AU" b="1" dirty="0" smtClean="0"/>
              <a:t>Learning in the Arts</a:t>
            </a:r>
          </a:p>
          <a:p>
            <a:r>
              <a:rPr lang="en-AU" dirty="0" smtClean="0"/>
              <a:t>Aesthetic knowledge</a:t>
            </a:r>
          </a:p>
          <a:p>
            <a:r>
              <a:rPr lang="en-AU" dirty="0" smtClean="0"/>
              <a:t>Practices</a:t>
            </a:r>
          </a:p>
          <a:p>
            <a:r>
              <a:rPr lang="en-AU" dirty="0" smtClean="0"/>
              <a:t>Artists</a:t>
            </a:r>
          </a:p>
          <a:p>
            <a:r>
              <a:rPr lang="en-AU" dirty="0" smtClean="0"/>
              <a:t>Artworks</a:t>
            </a:r>
          </a:p>
          <a:p>
            <a:r>
              <a:rPr lang="en-AU" dirty="0" smtClean="0"/>
              <a:t>Audiences</a:t>
            </a:r>
          </a:p>
          <a:p>
            <a:r>
              <a:rPr lang="en-AU" strike="sngStrike" dirty="0" smtClean="0"/>
              <a:t>Subject matter/world</a:t>
            </a:r>
          </a:p>
          <a:p>
            <a:r>
              <a:rPr lang="en-AU" dirty="0" smtClean="0"/>
              <a:t>Viewpoints</a:t>
            </a:r>
            <a:endParaRPr lang="en-AU" dirty="0"/>
          </a:p>
        </p:txBody>
      </p:sp>
    </p:spTree>
    <p:extLst>
      <p:ext uri="{BB962C8B-B14F-4D97-AF65-F5344CB8AC3E}">
        <p14:creationId xmlns:p14="http://schemas.microsoft.com/office/powerpoint/2010/main" val="764383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Overall Approach</a:t>
            </a:r>
            <a:endParaRPr lang="en-US" dirty="0"/>
          </a:p>
        </p:txBody>
      </p:sp>
      <p:sp>
        <p:nvSpPr>
          <p:cNvPr id="3" name="Content Placeholder 2"/>
          <p:cNvSpPr>
            <a:spLocks noGrp="1"/>
          </p:cNvSpPr>
          <p:nvPr>
            <p:ph sz="half" idx="1"/>
          </p:nvPr>
        </p:nvSpPr>
        <p:spPr/>
        <p:txBody>
          <a:bodyPr>
            <a:normAutofit/>
          </a:bodyPr>
          <a:lstStyle/>
          <a:p>
            <a:r>
              <a:rPr lang="en-US" sz="3600" i="1" dirty="0"/>
              <a:t>the underlying theoretical structure remains incoherent </a:t>
            </a:r>
            <a:br>
              <a:rPr lang="en-US" sz="3600" i="1" dirty="0"/>
            </a:br>
            <a:endParaRPr lang="en-US" sz="3600" i="1" dirty="0"/>
          </a:p>
        </p:txBody>
      </p:sp>
      <p:sp>
        <p:nvSpPr>
          <p:cNvPr id="4" name="Content Placeholder 3"/>
          <p:cNvSpPr>
            <a:spLocks noGrp="1"/>
          </p:cNvSpPr>
          <p:nvPr>
            <p:ph sz="half" idx="2"/>
          </p:nvPr>
        </p:nvSpPr>
        <p:spPr/>
        <p:txBody>
          <a:bodyPr>
            <a:normAutofit/>
          </a:bodyPr>
          <a:lstStyle/>
          <a:p>
            <a:r>
              <a:rPr lang="en-AU" sz="3600" i="1" dirty="0"/>
              <a:t>a more embellished </a:t>
            </a:r>
            <a:r>
              <a:rPr lang="en-AU" sz="3600" i="1" dirty="0" err="1"/>
              <a:t>bricolage</a:t>
            </a:r>
            <a:r>
              <a:rPr lang="en-AU" sz="3600" i="1" dirty="0"/>
              <a:t> of earlier drafts</a:t>
            </a:r>
          </a:p>
        </p:txBody>
      </p:sp>
    </p:spTree>
    <p:extLst>
      <p:ext uri="{BB962C8B-B14F-4D97-AF65-F5344CB8AC3E}">
        <p14:creationId xmlns:p14="http://schemas.microsoft.com/office/powerpoint/2010/main" val="3122114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Visual Arts Content</a:t>
            </a:r>
            <a:endParaRPr lang="en-US" dirty="0"/>
          </a:p>
        </p:txBody>
      </p:sp>
      <p:sp>
        <p:nvSpPr>
          <p:cNvPr id="3" name="Content Placeholder 2"/>
          <p:cNvSpPr>
            <a:spLocks noGrp="1"/>
          </p:cNvSpPr>
          <p:nvPr>
            <p:ph sz="half" idx="1"/>
          </p:nvPr>
        </p:nvSpPr>
        <p:spPr>
          <a:xfrm>
            <a:off x="900111" y="2147888"/>
            <a:ext cx="3566160" cy="3927475"/>
          </a:xfrm>
        </p:spPr>
        <p:txBody>
          <a:bodyPr>
            <a:normAutofit/>
          </a:bodyPr>
          <a:lstStyle/>
          <a:p>
            <a:r>
              <a:rPr lang="en-US" sz="2400" b="1" dirty="0" smtClean="0"/>
              <a:t>Making</a:t>
            </a:r>
            <a:r>
              <a:rPr lang="en-US" sz="2400" dirty="0" smtClean="0"/>
              <a:t> </a:t>
            </a:r>
          </a:p>
          <a:p>
            <a:pPr marL="236538" lvl="1" indent="0">
              <a:buNone/>
            </a:pPr>
            <a:r>
              <a:rPr lang="en-US" sz="2200" dirty="0" smtClean="0"/>
              <a:t>engaging the senses, emotion, cognition, imagination</a:t>
            </a:r>
          </a:p>
          <a:p>
            <a:r>
              <a:rPr lang="en-US" sz="2400" b="1" dirty="0" smtClean="0"/>
              <a:t>Responding</a:t>
            </a:r>
            <a:r>
              <a:rPr lang="en-US" sz="2400" dirty="0" smtClean="0"/>
              <a:t> </a:t>
            </a:r>
          </a:p>
          <a:p>
            <a:pPr marL="236538" lvl="1" indent="0">
              <a:buNone/>
            </a:pPr>
            <a:r>
              <a:rPr lang="en-US" sz="2200" dirty="0" smtClean="0"/>
              <a:t>exploring, responding to, </a:t>
            </a:r>
            <a:r>
              <a:rPr lang="en-US" sz="2200" dirty="0" err="1" smtClean="0"/>
              <a:t>analysing</a:t>
            </a:r>
            <a:r>
              <a:rPr lang="en-US" sz="2200" dirty="0" smtClean="0"/>
              <a:t>, interpreting, critically evaluating</a:t>
            </a:r>
          </a:p>
        </p:txBody>
      </p:sp>
      <p:sp>
        <p:nvSpPr>
          <p:cNvPr id="4" name="Content Placeholder 3"/>
          <p:cNvSpPr>
            <a:spLocks noGrp="1"/>
          </p:cNvSpPr>
          <p:nvPr>
            <p:ph sz="half" idx="2"/>
          </p:nvPr>
        </p:nvSpPr>
        <p:spPr>
          <a:xfrm>
            <a:off x="4648199" y="1717040"/>
            <a:ext cx="3566160" cy="4358323"/>
          </a:xfrm>
        </p:spPr>
        <p:txBody>
          <a:bodyPr>
            <a:noAutofit/>
          </a:bodyPr>
          <a:lstStyle/>
          <a:p>
            <a:pPr marL="0" indent="0">
              <a:buNone/>
            </a:pPr>
            <a:r>
              <a:rPr lang="en-AU" sz="2800" b="1" dirty="0" smtClean="0"/>
              <a:t>Practices</a:t>
            </a:r>
          </a:p>
          <a:p>
            <a:pPr lvl="1"/>
            <a:r>
              <a:rPr lang="en-US" sz="2800" dirty="0"/>
              <a:t>v</a:t>
            </a:r>
            <a:r>
              <a:rPr lang="en-US" sz="2800" dirty="0" smtClean="0"/>
              <a:t>isual language</a:t>
            </a:r>
          </a:p>
          <a:p>
            <a:pPr lvl="1"/>
            <a:r>
              <a:rPr lang="en-US" sz="2800" dirty="0" smtClean="0"/>
              <a:t>representation</a:t>
            </a:r>
            <a:endParaRPr lang="en-AU" sz="2800" dirty="0" smtClean="0"/>
          </a:p>
          <a:p>
            <a:pPr marL="0" indent="0">
              <a:buNone/>
            </a:pPr>
            <a:r>
              <a:rPr lang="en-AU" sz="2800" b="1" dirty="0" smtClean="0"/>
              <a:t>Viewpoints</a:t>
            </a:r>
          </a:p>
          <a:p>
            <a:pPr lvl="1"/>
            <a:r>
              <a:rPr lang="en-AU" sz="2800" dirty="0" smtClean="0"/>
              <a:t>contexts</a:t>
            </a:r>
          </a:p>
          <a:p>
            <a:pPr marL="0" indent="0">
              <a:buNone/>
            </a:pPr>
            <a:r>
              <a:rPr lang="en-US" sz="2800" b="1" dirty="0" smtClean="0"/>
              <a:t>Skills</a:t>
            </a:r>
            <a:endParaRPr lang="en-AU" sz="2800" b="1" dirty="0" smtClean="0"/>
          </a:p>
          <a:p>
            <a:pPr lvl="1"/>
            <a:r>
              <a:rPr lang="en-AU" sz="2800" dirty="0" smtClean="0"/>
              <a:t>Perception</a:t>
            </a:r>
          </a:p>
          <a:p>
            <a:pPr lvl="1"/>
            <a:r>
              <a:rPr lang="en-AU" sz="2800" dirty="0" smtClean="0"/>
              <a:t>processes</a:t>
            </a:r>
            <a:endParaRPr lang="en-US" sz="2800" dirty="0" smtClean="0"/>
          </a:p>
        </p:txBody>
      </p:sp>
    </p:spTree>
    <p:extLst>
      <p:ext uri="{BB962C8B-B14F-4D97-AF65-F5344CB8AC3E}">
        <p14:creationId xmlns:p14="http://schemas.microsoft.com/office/powerpoint/2010/main" val="2896469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confusion of Viewpoints</a:t>
            </a:r>
            <a:endParaRPr lang="en-US" dirty="0"/>
          </a:p>
        </p:txBody>
      </p:sp>
      <p:sp>
        <p:nvSpPr>
          <p:cNvPr id="3" name="Content Placeholder 2"/>
          <p:cNvSpPr>
            <a:spLocks noGrp="1"/>
          </p:cNvSpPr>
          <p:nvPr>
            <p:ph idx="1"/>
          </p:nvPr>
        </p:nvSpPr>
        <p:spPr>
          <a:xfrm>
            <a:off x="508000" y="1787208"/>
            <a:ext cx="8087360" cy="4765992"/>
          </a:xfrm>
        </p:spPr>
        <p:txBody>
          <a:bodyPr>
            <a:noAutofit/>
          </a:bodyPr>
          <a:lstStyle/>
          <a:p>
            <a:r>
              <a:rPr lang="en-US" sz="3200" b="1" i="1" dirty="0"/>
              <a:t>While viewpoints were an attempt to address the issue of how the visual arts is subject to different kinds of beliefs, values and understandings, there is no real sense within the content descriptions of how these actually </a:t>
            </a:r>
            <a:r>
              <a:rPr lang="en-US" sz="3200" b="1" i="1" dirty="0" smtClean="0"/>
              <a:t>function </a:t>
            </a:r>
          </a:p>
          <a:p>
            <a:r>
              <a:rPr lang="en-US" sz="3200" b="1" i="1" dirty="0" smtClean="0"/>
              <a:t>There </a:t>
            </a:r>
            <a:r>
              <a:rPr lang="en-US" sz="3200" b="1" i="1" dirty="0"/>
              <a:t>seems to be no understanding on the part of writers that the imagination and experience are themselves viewpoints</a:t>
            </a:r>
            <a:r>
              <a:rPr lang="en-US" sz="3200" i="1" dirty="0"/>
              <a:t>! </a:t>
            </a:r>
            <a:endParaRPr lang="en-US" sz="3200" dirty="0"/>
          </a:p>
        </p:txBody>
      </p:sp>
    </p:spTree>
    <p:extLst>
      <p:ext uri="{BB962C8B-B14F-4D97-AF65-F5344CB8AC3E}">
        <p14:creationId xmlns:p14="http://schemas.microsoft.com/office/powerpoint/2010/main" val="57502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Viewpoints</a:t>
            </a:r>
            <a:endParaRPr lang="en-AU" dirty="0"/>
          </a:p>
        </p:txBody>
      </p:sp>
      <p:sp>
        <p:nvSpPr>
          <p:cNvPr id="3" name="Content Placeholder 2"/>
          <p:cNvSpPr>
            <a:spLocks noGrp="1"/>
          </p:cNvSpPr>
          <p:nvPr>
            <p:ph idx="1"/>
          </p:nvPr>
        </p:nvSpPr>
        <p:spPr>
          <a:xfrm>
            <a:off x="900112" y="1727200"/>
            <a:ext cx="7345363" cy="4338321"/>
          </a:xfrm>
        </p:spPr>
        <p:txBody>
          <a:bodyPr/>
          <a:lstStyle/>
          <a:p>
            <a:r>
              <a:rPr lang="en-AU" sz="2800" dirty="0" smtClean="0"/>
              <a:t>Shift according to different world encounters</a:t>
            </a:r>
          </a:p>
          <a:p>
            <a:r>
              <a:rPr lang="en-AU" sz="2800" dirty="0" smtClean="0"/>
              <a:t>Students ask and answer questions to interrogate artist’s meanings</a:t>
            </a:r>
          </a:p>
          <a:p>
            <a:r>
              <a:rPr lang="en-AU" sz="2800" dirty="0" smtClean="0"/>
              <a:t>Meanings and interpretations are informed by contexts of societies, cultures and histories, and an understanding of how visual arts language , practice, materials, technologies, skills and processes are used.</a:t>
            </a:r>
          </a:p>
          <a:p>
            <a:endParaRPr lang="en-AU" dirty="0"/>
          </a:p>
        </p:txBody>
      </p:sp>
    </p:spTree>
    <p:extLst>
      <p:ext uri="{BB962C8B-B14F-4D97-AF65-F5344CB8AC3E}">
        <p14:creationId xmlns:p14="http://schemas.microsoft.com/office/powerpoint/2010/main" val="3107341424"/>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742</TotalTime>
  <Words>1031</Words>
  <Application>Microsoft Office PowerPoint</Application>
  <PresentationFormat>On-screen Show (4:3)</PresentationFormat>
  <Paragraphs>158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Capital</vt:lpstr>
      <vt:lpstr>Update on the Visual Arts in the Australian Curriculum</vt:lpstr>
      <vt:lpstr>Melbourne Declaration on Educational Goals for Young Australians (2008) </vt:lpstr>
      <vt:lpstr>PowerPoint Presentation</vt:lpstr>
      <vt:lpstr>Political rhetoric</vt:lpstr>
      <vt:lpstr> ACARAs structure: The Arts </vt:lpstr>
      <vt:lpstr>The Overall Approach</vt:lpstr>
      <vt:lpstr>Visual Arts Content</vt:lpstr>
      <vt:lpstr>A confusion of Viewpoints</vt:lpstr>
      <vt:lpstr>Viewpoints</vt:lpstr>
      <vt:lpstr>the muddled writing about design </vt:lpstr>
      <vt:lpstr>Appropriate level of intellectual demand?</vt:lpstr>
      <vt:lpstr>Bands: knowledge &amp; Skills</vt:lpstr>
      <vt:lpstr>Content description organisers F-6</vt:lpstr>
      <vt:lpstr>Developing understanding of practices F-6</vt:lpstr>
      <vt:lpstr>Content description organisers 7-10</vt:lpstr>
      <vt:lpstr>Developing &amp; refining understanding of practices 7-10</vt:lpstr>
      <vt:lpstr>Coherent? </vt:lpstr>
      <vt:lpstr>Final Judgement</vt:lpstr>
      <vt:lpstr>All is not lost…</vt:lpstr>
    </vt:vector>
  </TitlesOfParts>
  <Company>ACU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the Australian Curriculum for the Arts</dc:title>
  <dc:creator>Karen Maras</dc:creator>
  <cp:lastModifiedBy>Kat</cp:lastModifiedBy>
  <cp:revision>74</cp:revision>
  <dcterms:created xsi:type="dcterms:W3CDTF">2013-06-12T23:47:27Z</dcterms:created>
  <dcterms:modified xsi:type="dcterms:W3CDTF">2013-06-14T22:01:27Z</dcterms:modified>
</cp:coreProperties>
</file>