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Default Extension="pdf" ContentType="application/pdf"/>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0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01" d="100"/>
          <a:sy n="101" d="100"/>
        </p:scale>
        <p:origin x="-1432"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printerSettings" Target="printerSettings/printerSettings1.bin"/><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AU"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AU" smtClean="0"/>
              <a:t>Click to edit Master subtitle style</a:t>
            </a:r>
            <a:endParaRPr kumimoji="0" lang="en-US"/>
          </a:p>
        </p:txBody>
      </p:sp>
      <p:sp>
        <p:nvSpPr>
          <p:cNvPr id="16" name="Date Placeholder 15"/>
          <p:cNvSpPr>
            <a:spLocks noGrp="1"/>
          </p:cNvSpPr>
          <p:nvPr>
            <p:ph type="dt" sz="half" idx="10"/>
          </p:nvPr>
        </p:nvSpPr>
        <p:spPr/>
        <p:txBody>
          <a:bodyPr/>
          <a:lstStyle/>
          <a:p>
            <a:fld id="{0F45B977-7A23-44EF-A960-137033C93303}" type="datetimeFigureOut">
              <a:rPr lang="en-US" smtClean="0"/>
              <a:t>6/15/11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A71EEBBE-1919-46DB-9B6E-3F42EFED058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AU"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4" name="Date Placeholder 3"/>
          <p:cNvSpPr>
            <a:spLocks noGrp="1"/>
          </p:cNvSpPr>
          <p:nvPr>
            <p:ph type="dt" sz="half" idx="10"/>
          </p:nvPr>
        </p:nvSpPr>
        <p:spPr/>
        <p:txBody>
          <a:bodyPr/>
          <a:lstStyle/>
          <a:p>
            <a:fld id="{0F45B977-7A23-44EF-A960-137033C93303}" type="datetimeFigureOut">
              <a:rPr lang="en-US" smtClean="0"/>
              <a:t>6/15/11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1EEBBE-1919-46DB-9B6E-3F42EFED058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AU"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4" name="Date Placeholder 3"/>
          <p:cNvSpPr>
            <a:spLocks noGrp="1"/>
          </p:cNvSpPr>
          <p:nvPr>
            <p:ph type="dt" sz="half" idx="10"/>
          </p:nvPr>
        </p:nvSpPr>
        <p:spPr/>
        <p:txBody>
          <a:bodyPr/>
          <a:lstStyle/>
          <a:p>
            <a:fld id="{0F45B977-7A23-44EF-A960-137033C93303}" type="datetimeFigureOut">
              <a:rPr lang="en-US" smtClean="0"/>
              <a:t>6/15/11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1EEBBE-1919-46DB-9B6E-3F42EFED058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AU"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25" name="Date Placeholder 24"/>
          <p:cNvSpPr>
            <a:spLocks noGrp="1"/>
          </p:cNvSpPr>
          <p:nvPr>
            <p:ph type="dt" sz="half" idx="10"/>
          </p:nvPr>
        </p:nvSpPr>
        <p:spPr/>
        <p:txBody>
          <a:bodyPr/>
          <a:lstStyle/>
          <a:p>
            <a:fld id="{0F45B977-7A23-44EF-A960-137033C93303}" type="datetimeFigureOut">
              <a:rPr lang="en-US" smtClean="0"/>
              <a:t>6/15/11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A71EEBBE-1919-46DB-9B6E-3F42EFED058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AU" smtClean="0"/>
              <a:t>Click to edit Master text styles</a:t>
            </a:r>
          </a:p>
        </p:txBody>
      </p:sp>
      <p:sp>
        <p:nvSpPr>
          <p:cNvPr id="19" name="Date Placeholder 18"/>
          <p:cNvSpPr>
            <a:spLocks noGrp="1"/>
          </p:cNvSpPr>
          <p:nvPr>
            <p:ph type="dt" sz="half" idx="10"/>
          </p:nvPr>
        </p:nvSpPr>
        <p:spPr/>
        <p:txBody>
          <a:bodyPr/>
          <a:lstStyle/>
          <a:p>
            <a:fld id="{0F45B977-7A23-44EF-A960-137033C93303}" type="datetimeFigureOut">
              <a:rPr lang="en-US" smtClean="0"/>
              <a:t>6/15/11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71EEBBE-1919-46DB-9B6E-3F42EFED0580}"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AU"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AU"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21" name="Date Placeholder 20"/>
          <p:cNvSpPr>
            <a:spLocks noGrp="1"/>
          </p:cNvSpPr>
          <p:nvPr>
            <p:ph type="dt" sz="half" idx="10"/>
          </p:nvPr>
        </p:nvSpPr>
        <p:spPr/>
        <p:txBody>
          <a:bodyPr/>
          <a:lstStyle/>
          <a:p>
            <a:fld id="{0F45B977-7A23-44EF-A960-137033C93303}" type="datetimeFigureOut">
              <a:rPr lang="en-US" smtClean="0"/>
              <a:t>6/15/11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71EEBBE-1919-46DB-9B6E-3F42EFED058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AU"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AU"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AU"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10" name="Date Placeholder 9"/>
          <p:cNvSpPr>
            <a:spLocks noGrp="1"/>
          </p:cNvSpPr>
          <p:nvPr>
            <p:ph type="dt" sz="half" idx="10"/>
          </p:nvPr>
        </p:nvSpPr>
        <p:spPr/>
        <p:txBody>
          <a:bodyPr/>
          <a:lstStyle/>
          <a:p>
            <a:fld id="{0F45B977-7A23-44EF-A960-137033C93303}" type="datetimeFigureOut">
              <a:rPr lang="en-US" smtClean="0"/>
              <a:t>6/15/11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A71EEBBE-1919-46DB-9B6E-3F42EFED0580}"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AU" smtClean="0"/>
              <a:t>Click to edit Master title style</a:t>
            </a:r>
            <a:endParaRPr kumimoji="0" lang="en-US"/>
          </a:p>
        </p:txBody>
      </p:sp>
      <p:sp>
        <p:nvSpPr>
          <p:cNvPr id="12" name="Date Placeholder 11"/>
          <p:cNvSpPr>
            <a:spLocks noGrp="1"/>
          </p:cNvSpPr>
          <p:nvPr>
            <p:ph type="dt" sz="half" idx="10"/>
          </p:nvPr>
        </p:nvSpPr>
        <p:spPr/>
        <p:txBody>
          <a:bodyPr/>
          <a:lstStyle/>
          <a:p>
            <a:fld id="{0F45B977-7A23-44EF-A960-137033C93303}" type="datetimeFigureOut">
              <a:rPr lang="en-US" smtClean="0"/>
              <a:t>6/15/11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1EEBBE-1919-46DB-9B6E-3F42EFED058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F45B977-7A23-44EF-A960-137033C93303}" type="datetimeFigureOut">
              <a:rPr lang="en-US" smtClean="0"/>
              <a:t>6/15/11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1EEBBE-1919-46DB-9B6E-3F42EFED058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AU"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AU"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25" name="Date Placeholder 24"/>
          <p:cNvSpPr>
            <a:spLocks noGrp="1"/>
          </p:cNvSpPr>
          <p:nvPr>
            <p:ph type="dt" sz="half" idx="10"/>
          </p:nvPr>
        </p:nvSpPr>
        <p:spPr/>
        <p:txBody>
          <a:bodyPr/>
          <a:lstStyle/>
          <a:p>
            <a:fld id="{0F45B977-7A23-44EF-A960-137033C93303}" type="datetimeFigureOut">
              <a:rPr lang="en-US" smtClean="0"/>
              <a:t>6/15/11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1EEBBE-1919-46DB-9B6E-3F42EFED058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AU" smtClean="0"/>
              <a:t>Click icon to add picture</a:t>
            </a:r>
            <a:endParaRPr kumimoji="0" lang="en-US" dirty="0"/>
          </a:p>
        </p:txBody>
      </p:sp>
      <p:sp>
        <p:nvSpPr>
          <p:cNvPr id="7" name="Date Placeholder 6"/>
          <p:cNvSpPr>
            <a:spLocks noGrp="1"/>
          </p:cNvSpPr>
          <p:nvPr>
            <p:ph type="dt" sz="half" idx="10"/>
          </p:nvPr>
        </p:nvSpPr>
        <p:spPr/>
        <p:txBody>
          <a:bodyPr/>
          <a:lstStyle/>
          <a:p>
            <a:fld id="{0F45B977-7A23-44EF-A960-137033C93303}" type="datetimeFigureOut">
              <a:rPr lang="en-US" smtClean="0"/>
              <a:t>6/15/11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71EEBBE-1919-46DB-9B6E-3F42EFED0580}"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AU"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AU"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AU" smtClean="0"/>
              <a:t>Click to edit Master text styles</a:t>
            </a:r>
          </a:p>
          <a:p>
            <a:pPr lvl="1" eaLnBrk="1" latinLnBrk="0" hangingPunct="1"/>
            <a:r>
              <a:rPr kumimoji="0" lang="en-AU" smtClean="0"/>
              <a:t>Second level</a:t>
            </a:r>
          </a:p>
          <a:p>
            <a:pPr lvl="2" eaLnBrk="1" latinLnBrk="0" hangingPunct="1"/>
            <a:r>
              <a:rPr kumimoji="0" lang="en-AU" smtClean="0"/>
              <a:t>Third level</a:t>
            </a:r>
          </a:p>
          <a:p>
            <a:pPr lvl="3" eaLnBrk="1" latinLnBrk="0" hangingPunct="1"/>
            <a:r>
              <a:rPr kumimoji="0" lang="en-AU" smtClean="0"/>
              <a:t>Fourth level</a:t>
            </a:r>
          </a:p>
          <a:p>
            <a:pPr lvl="4" eaLnBrk="1" latinLnBrk="0" hangingPunct="1"/>
            <a:r>
              <a:rPr kumimoji="0" lang="en-AU"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F45B977-7A23-44EF-A960-137033C93303}" type="datetimeFigureOut">
              <a:rPr lang="en-US" smtClean="0"/>
              <a:t>6/15/11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71EEBBE-1919-46DB-9B6E-3F42EFED0580}"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AU"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df"/><Relationship Id="rId3"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3"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58813" y="788307"/>
            <a:ext cx="7826281" cy="3853947"/>
          </a:xfrm>
        </p:spPr>
        <p:txBody>
          <a:bodyPr>
            <a:normAutofit/>
          </a:bodyPr>
          <a:lstStyle/>
          <a:p>
            <a:r>
              <a:rPr lang="en-AU" b="1" dirty="0"/>
              <a:t>Ecologies of practice through distributed leadership in Visual Arts </a:t>
            </a:r>
            <a:r>
              <a:rPr lang="en-AU" b="1" dirty="0" smtClean="0"/>
              <a:t>education</a:t>
            </a:r>
            <a:endParaRPr lang="en-US" dirty="0"/>
          </a:p>
        </p:txBody>
      </p:sp>
      <p:sp>
        <p:nvSpPr>
          <p:cNvPr id="3" name="Subtitle 2"/>
          <p:cNvSpPr>
            <a:spLocks noGrp="1"/>
          </p:cNvSpPr>
          <p:nvPr>
            <p:ph type="subTitle" idx="1"/>
          </p:nvPr>
        </p:nvSpPr>
        <p:spPr>
          <a:xfrm>
            <a:off x="658813" y="4811619"/>
            <a:ext cx="7826281" cy="860611"/>
          </a:xfrm>
        </p:spPr>
        <p:txBody>
          <a:bodyPr>
            <a:normAutofit lnSpcReduction="10000"/>
          </a:bodyPr>
          <a:lstStyle/>
          <a:p>
            <a:r>
              <a:rPr lang="en-US" dirty="0" smtClean="0"/>
              <a:t>Dr Karen Maras</a:t>
            </a:r>
          </a:p>
          <a:p>
            <a:r>
              <a:rPr lang="en-US" dirty="0" smtClean="0"/>
              <a:t>Australian Catholic University</a:t>
            </a:r>
          </a:p>
          <a:p>
            <a:endParaRPr lang="en-US" dirty="0"/>
          </a:p>
          <a:p>
            <a:endParaRPr lang="en-US" dirty="0" smtClean="0"/>
          </a:p>
          <a:p>
            <a:endParaRPr lang="en-US" dirty="0"/>
          </a:p>
        </p:txBody>
      </p:sp>
      <p:pic>
        <p:nvPicPr>
          <p:cNvPr id="4" name="Picture 3" descr="ACU_CMYK.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829925" y="4558148"/>
            <a:ext cx="1426651" cy="50694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VADEA &amp; Research</a:t>
            </a:r>
            <a:endParaRPr lang="en-US" dirty="0"/>
          </a:p>
        </p:txBody>
      </p:sp>
      <p:sp>
        <p:nvSpPr>
          <p:cNvPr id="3" name="Content Placeholder 2"/>
          <p:cNvSpPr>
            <a:spLocks noGrp="1"/>
          </p:cNvSpPr>
          <p:nvPr>
            <p:ph idx="1"/>
          </p:nvPr>
        </p:nvSpPr>
        <p:spPr/>
        <p:txBody>
          <a:bodyPr/>
          <a:lstStyle/>
          <a:p>
            <a:r>
              <a:rPr lang="en-US" sz="3600" dirty="0" smtClean="0"/>
              <a:t>Practice of research-based curriculum development</a:t>
            </a:r>
          </a:p>
          <a:p>
            <a:r>
              <a:rPr lang="en-US" sz="3600" dirty="0" smtClean="0"/>
              <a:t>Antecedents in previous curriculum change</a:t>
            </a:r>
          </a:p>
          <a:p>
            <a:r>
              <a:rPr lang="en-US" sz="3600" dirty="0" smtClean="0"/>
              <a:t>Forums for exchange</a:t>
            </a:r>
          </a:p>
          <a:p>
            <a:r>
              <a:rPr lang="en-US" sz="3600" dirty="0" smtClean="0"/>
              <a:t>Some solidarity but common goals</a:t>
            </a:r>
          </a:p>
          <a:p>
            <a:r>
              <a:rPr lang="en-US" sz="3600" dirty="0" err="1" smtClean="0"/>
              <a:t>Emancipatory</a:t>
            </a:r>
            <a:r>
              <a:rPr lang="en-US" sz="3600" dirty="0" smtClean="0"/>
              <a:t> practice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VADEA &amp; Leadership/Professional development</a:t>
            </a:r>
            <a:endParaRPr lang="en-US" dirty="0"/>
          </a:p>
        </p:txBody>
      </p:sp>
      <p:sp>
        <p:nvSpPr>
          <p:cNvPr id="3" name="Content Placeholder 2"/>
          <p:cNvSpPr>
            <a:spLocks noGrp="1"/>
          </p:cNvSpPr>
          <p:nvPr>
            <p:ph idx="1"/>
          </p:nvPr>
        </p:nvSpPr>
        <p:spPr/>
        <p:txBody>
          <a:bodyPr>
            <a:normAutofit fontScale="92500" lnSpcReduction="20000"/>
          </a:bodyPr>
          <a:lstStyle/>
          <a:p>
            <a:r>
              <a:rPr lang="en-AU" dirty="0" smtClean="0"/>
              <a:t>‘</a:t>
            </a:r>
            <a:r>
              <a:rPr lang="en-AU" dirty="0"/>
              <a:t>changing practice is as an </a:t>
            </a:r>
            <a:r>
              <a:rPr lang="en-AU" i="1" dirty="0"/>
              <a:t>extra-individual process</a:t>
            </a:r>
            <a:r>
              <a:rPr lang="en-AU" dirty="0"/>
              <a:t> [and] requires changing not only the actions of individuals but also making changes in the social, discursive and historical dimensions in which practices are constituted and reconstituted, as they evolve over time’</a:t>
            </a:r>
            <a:r>
              <a:rPr lang="en-AU" dirty="0" smtClean="0"/>
              <a:t> </a:t>
            </a:r>
            <a:r>
              <a:rPr lang="en-AU" sz="2118" dirty="0" smtClean="0"/>
              <a:t>(</a:t>
            </a:r>
            <a:r>
              <a:rPr lang="en-AU" sz="2118" dirty="0" err="1" smtClean="0"/>
              <a:t>Kemmis</a:t>
            </a:r>
            <a:r>
              <a:rPr lang="en-AU" sz="2118" dirty="0" smtClean="0"/>
              <a:t>, 2005)</a:t>
            </a:r>
            <a:r>
              <a:rPr lang="en-AU" sz="2118" dirty="0" smtClean="0"/>
              <a:t> </a:t>
            </a:r>
          </a:p>
          <a:p>
            <a:endParaRPr lang="en-AU" dirty="0"/>
          </a:p>
          <a:p>
            <a:r>
              <a:rPr lang="en-AU" dirty="0" smtClean="0"/>
              <a:t>The </a:t>
            </a:r>
            <a:r>
              <a:rPr lang="en-AU" dirty="0"/>
              <a:t>web of sayings, doings and </a:t>
            </a:r>
            <a:r>
              <a:rPr lang="en-AU" dirty="0" err="1"/>
              <a:t>relatings</a:t>
            </a:r>
            <a:r>
              <a:rPr lang="en-AU" dirty="0"/>
              <a:t> within the professional ecosystem of art education reveals that leadership is increasingly </a:t>
            </a:r>
            <a:r>
              <a:rPr lang="en-AU" dirty="0" smtClean="0"/>
              <a:t>distributed and dependent on research as a means for evolution.</a:t>
            </a:r>
            <a:r>
              <a:rPr lang="en-AU"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Relatings</a:t>
            </a:r>
            <a:r>
              <a:rPr lang="en-US" dirty="0" smtClean="0"/>
              <a:t>: science, residents, pests</a:t>
            </a: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en-AU" dirty="0" smtClean="0"/>
              <a:t>The </a:t>
            </a:r>
            <a:r>
              <a:rPr lang="en-AU" dirty="0"/>
              <a:t>best way to</a:t>
            </a:r>
            <a:r>
              <a:rPr lang="en-AU" dirty="0" smtClean="0"/>
              <a:t> </a:t>
            </a:r>
            <a:r>
              <a:rPr lang="en-AU" dirty="0" err="1" smtClean="0"/>
              <a:t>euthenase</a:t>
            </a:r>
            <a:r>
              <a:rPr lang="en-AU" dirty="0" smtClean="0"/>
              <a:t> </a:t>
            </a:r>
            <a:r>
              <a:rPr lang="en-AU" dirty="0"/>
              <a:t>cane toads is to freeze them.</a:t>
            </a:r>
            <a:r>
              <a:rPr lang="en-AU" dirty="0" smtClean="0"/>
              <a:t> Cane </a:t>
            </a:r>
            <a:r>
              <a:rPr lang="en-AU" dirty="0"/>
              <a:t>toad expert Professor Rick </a:t>
            </a:r>
            <a:r>
              <a:rPr lang="en-AU" dirty="0" smtClean="0"/>
              <a:t>Shine: </a:t>
            </a:r>
            <a:r>
              <a:rPr lang="en-AU" dirty="0"/>
              <a:t>“they will certainly die during winter as Sydney is at the edge of their suitable </a:t>
            </a:r>
            <a:r>
              <a:rPr lang="en-AU" dirty="0" smtClean="0"/>
              <a:t>habitat and </a:t>
            </a:r>
            <a:r>
              <a:rPr lang="en-AU" dirty="0"/>
              <a:t>they may only be able to survive in some environments but in all likely-hood, not </a:t>
            </a:r>
            <a:r>
              <a:rPr lang="en-AU" dirty="0" smtClean="0"/>
              <a:t>all”. </a:t>
            </a:r>
            <a:endParaRPr lang="en-US" dirty="0"/>
          </a:p>
        </p:txBody>
      </p:sp>
      <p:pic>
        <p:nvPicPr>
          <p:cNvPr id="8" name="Content Placeholder 7" descr="635622-cane-toads.jpg"/>
          <p:cNvPicPr>
            <a:picLocks noGrp="1" noChangeAspect="1"/>
          </p:cNvPicPr>
          <p:nvPr>
            <p:ph sz="half" idx="2"/>
          </p:nvPr>
        </p:nvPicPr>
        <p:blipFill>
          <a:blip r:embed="rId2"/>
          <a:srcRect l="-11242" r="-11242"/>
          <a:stretch>
            <a:fillRect/>
          </a:stretch>
        </p:blipFill>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457199" y="274638"/>
            <a:ext cx="8465337" cy="1143000"/>
          </a:xfrm>
        </p:spPr>
        <p:txBody>
          <a:bodyPr>
            <a:normAutofit fontScale="90000"/>
          </a:bodyPr>
          <a:lstStyle/>
          <a:p>
            <a:r>
              <a:rPr lang="en-US" dirty="0" smtClean="0"/>
              <a:t>Cane toads of the air thrive on stupidity</a:t>
            </a:r>
            <a:endParaRPr lang="en-US" dirty="0"/>
          </a:p>
        </p:txBody>
      </p:sp>
      <p:pic>
        <p:nvPicPr>
          <p:cNvPr id="8" name="Content Placeholder 7" descr="art-353-opinion-farrelyy-200x0.jpg"/>
          <p:cNvPicPr>
            <a:picLocks noGrp="1" noChangeAspect="1"/>
          </p:cNvPicPr>
          <p:nvPr>
            <p:ph sz="half" idx="1"/>
          </p:nvPr>
        </p:nvPicPr>
        <p:blipFill>
          <a:blip r:embed="rId2"/>
          <a:srcRect t="-6034" b="-6034"/>
          <a:stretch>
            <a:fillRect/>
          </a:stretch>
        </p:blipFill>
        <p:spPr>
          <a:xfrm>
            <a:off x="4883936" y="1417638"/>
            <a:ext cx="4038600" cy="4525963"/>
          </a:xfrm>
        </p:spPr>
      </p:pic>
      <p:sp>
        <p:nvSpPr>
          <p:cNvPr id="7" name="Content Placeholder 6"/>
          <p:cNvSpPr>
            <a:spLocks noGrp="1"/>
          </p:cNvSpPr>
          <p:nvPr>
            <p:ph sz="half" idx="2"/>
          </p:nvPr>
        </p:nvSpPr>
        <p:spPr>
          <a:xfrm>
            <a:off x="201050" y="1600200"/>
            <a:ext cx="4324256" cy="4525963"/>
          </a:xfrm>
        </p:spPr>
        <p:txBody>
          <a:bodyPr anchor="ctr">
            <a:normAutofit/>
          </a:bodyPr>
          <a:lstStyle/>
          <a:p>
            <a:pPr marL="180975" lvl="1" indent="0">
              <a:buNone/>
            </a:pPr>
            <a:r>
              <a:rPr lang="en-AU" sz="3600" dirty="0"/>
              <a:t>The most destructive effect of the</a:t>
            </a:r>
            <a:r>
              <a:rPr lang="en-AU" sz="3600" dirty="0" smtClean="0"/>
              <a:t> shock</a:t>
            </a:r>
            <a:r>
              <a:rPr lang="en-AU" sz="3600" dirty="0"/>
              <a:t>-</a:t>
            </a:r>
            <a:r>
              <a:rPr lang="en-AU" sz="3600" dirty="0" err="1"/>
              <a:t>jockariat</a:t>
            </a:r>
            <a:r>
              <a:rPr lang="en-AU" sz="3600" dirty="0" smtClean="0"/>
              <a:t> is </a:t>
            </a:r>
            <a:r>
              <a:rPr lang="en-AU" sz="3600" dirty="0"/>
              <a:t>the poisoning of the logic-well </a:t>
            </a:r>
            <a:r>
              <a:rPr lang="en-AU" sz="3600" dirty="0" smtClean="0"/>
              <a:t>itself. </a:t>
            </a:r>
          </a:p>
          <a:p>
            <a:pPr marL="447675" lvl="1" indent="-266700">
              <a:buNone/>
            </a:pPr>
            <a:endParaRPr lang="en-AU" sz="3600" dirty="0" smtClean="0"/>
          </a:p>
          <a:p>
            <a:pPr marL="447675" lvl="1" indent="-266700">
              <a:buNone/>
            </a:pPr>
            <a:r>
              <a:rPr lang="en-AU" sz="1800" dirty="0" smtClean="0"/>
              <a:t>Elizabeth </a:t>
            </a:r>
            <a:r>
              <a:rPr lang="en-AU" sz="1800" dirty="0" err="1" smtClean="0"/>
              <a:t>Farrelly</a:t>
            </a:r>
            <a:endParaRPr lang="en-US" sz="1800" dirty="0"/>
          </a:p>
        </p:txBody>
      </p:sp>
      <p:sp>
        <p:nvSpPr>
          <p:cNvPr id="9" name="TextBox 8"/>
          <p:cNvSpPr txBox="1"/>
          <p:nvPr/>
        </p:nvSpPr>
        <p:spPr>
          <a:xfrm>
            <a:off x="4953000" y="6378524"/>
            <a:ext cx="4191000" cy="369332"/>
          </a:xfrm>
          <a:prstGeom prst="rect">
            <a:avLst/>
          </a:prstGeom>
          <a:noFill/>
        </p:spPr>
        <p:txBody>
          <a:bodyPr wrap="square" rtlCol="0">
            <a:spAutoFit/>
          </a:bodyPr>
          <a:lstStyle/>
          <a:p>
            <a:r>
              <a:rPr lang="en-US" sz="900" dirty="0" smtClean="0"/>
              <a:t>Retrieved 13June2011 from http://www.smh.com.au/opinion/society-and-culture/cane-toads-of-the-air-thrive-on-stupidity-20110608-1fsuj.html </a:t>
            </a:r>
            <a:endParaRPr lang="en-US" sz="90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a:t>
            </a:r>
            <a:endParaRPr lang="en-US" dirty="0"/>
          </a:p>
        </p:txBody>
      </p:sp>
      <p:sp>
        <p:nvSpPr>
          <p:cNvPr id="5" name="Content Placeholder 4"/>
          <p:cNvSpPr>
            <a:spLocks noGrp="1"/>
          </p:cNvSpPr>
          <p:nvPr>
            <p:ph idx="1"/>
          </p:nvPr>
        </p:nvSpPr>
        <p:spPr/>
        <p:txBody>
          <a:bodyPr>
            <a:normAutofit/>
          </a:bodyPr>
          <a:lstStyle/>
          <a:p>
            <a:pPr marL="0" indent="0">
              <a:buNone/>
            </a:pPr>
            <a:r>
              <a:rPr lang="en-US" sz="3200" dirty="0" smtClean="0"/>
              <a:t>Developing an understanding of the practices of VADEA in the context of the development of the Australian Curriculum for the Arts</a:t>
            </a:r>
          </a:p>
          <a:p>
            <a:pPr marL="0" indent="0">
              <a:buNone/>
            </a:pPr>
            <a:endParaRPr lang="en-US" sz="3200" dirty="0" smtClean="0"/>
          </a:p>
          <a:p>
            <a:pPr marL="0" indent="0">
              <a:buNone/>
            </a:pPr>
            <a:r>
              <a:rPr lang="en-US" sz="3200" dirty="0" smtClean="0"/>
              <a:t>How curriculum development and research may to connect to developing leadership and professional development within communities of practice in art education</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Ecological Theory of Practice</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Ecology of practice – any kind of social project</a:t>
            </a:r>
          </a:p>
          <a:p>
            <a:r>
              <a:rPr lang="en-US" sz="3200" dirty="0" smtClean="0"/>
              <a:t>Meta-practices – create conditions under which we live</a:t>
            </a:r>
          </a:p>
          <a:p>
            <a:r>
              <a:rPr lang="en-US" sz="3200" dirty="0" smtClean="0"/>
              <a:t>Relational architectures – pre-figure, pre-form</a:t>
            </a:r>
          </a:p>
          <a:p>
            <a:pPr lvl="1"/>
            <a:r>
              <a:rPr lang="en-US" sz="3200" dirty="0" smtClean="0"/>
              <a:t>Sayings (cultural-discursive)</a:t>
            </a:r>
          </a:p>
          <a:p>
            <a:pPr lvl="1"/>
            <a:r>
              <a:rPr lang="en-US" sz="3200" dirty="0" smtClean="0"/>
              <a:t>Doings (material-economic)</a:t>
            </a:r>
          </a:p>
          <a:p>
            <a:pPr lvl="1"/>
            <a:r>
              <a:rPr lang="en-US" sz="3200" dirty="0" err="1" smtClean="0"/>
              <a:t>Relatings</a:t>
            </a:r>
            <a:r>
              <a:rPr lang="en-US" sz="3200" dirty="0" smtClean="0"/>
              <a:t> (social-political)</a:t>
            </a:r>
          </a:p>
          <a:p>
            <a:r>
              <a:rPr lang="en-US" sz="3200" dirty="0" smtClean="0"/>
              <a:t>Participant observation</a:t>
            </a:r>
          </a:p>
          <a:p>
            <a:endParaRPr lang="en-US" dirty="0"/>
          </a:p>
        </p:txBody>
      </p:sp>
      <p:sp>
        <p:nvSpPr>
          <p:cNvPr id="4" name="TextBox 3"/>
          <p:cNvSpPr txBox="1"/>
          <p:nvPr/>
        </p:nvSpPr>
        <p:spPr>
          <a:xfrm>
            <a:off x="457200" y="6211669"/>
            <a:ext cx="8401300" cy="646331"/>
          </a:xfrm>
          <a:prstGeom prst="rect">
            <a:avLst/>
          </a:prstGeom>
          <a:noFill/>
        </p:spPr>
        <p:txBody>
          <a:bodyPr wrap="square" rtlCol="0">
            <a:spAutoFit/>
          </a:bodyPr>
          <a:lstStyle/>
          <a:p>
            <a:r>
              <a:rPr lang="en-US" dirty="0" err="1" smtClean="0"/>
              <a:t>Kemmis</a:t>
            </a:r>
            <a:r>
              <a:rPr lang="en-US" dirty="0" smtClean="0"/>
              <a:t>, S., Wilkinson, J., Hardy, I., &amp; Edwards-Groves, C. (2009). Leading &amp; Learning: developing ecologies of educational practice, AARE.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74638"/>
            <a:ext cx="8229600" cy="1827140"/>
          </a:xfrm>
        </p:spPr>
        <p:txBody>
          <a:bodyPr>
            <a:normAutofit/>
          </a:bodyPr>
          <a:lstStyle/>
          <a:p>
            <a:r>
              <a:rPr lang="en-US" dirty="0" smtClean="0"/>
              <a:t>Meta-practices: art education history</a:t>
            </a:r>
            <a:endParaRPr lang="en-US" dirty="0"/>
          </a:p>
        </p:txBody>
      </p:sp>
      <p:pic>
        <p:nvPicPr>
          <p:cNvPr id="13" name="Content Placeholder 12" descr="AES-logo.jpg"/>
          <p:cNvPicPr>
            <a:picLocks noGrp="1" noChangeAspect="1"/>
          </p:cNvPicPr>
          <p:nvPr>
            <p:ph sz="half" idx="1"/>
          </p:nvPr>
        </p:nvPicPr>
        <p:blipFill>
          <a:blip r:embed="rId2"/>
          <a:srcRect t="-30446" b="-30446"/>
          <a:stretch>
            <a:fillRect/>
          </a:stretch>
        </p:blipFill>
        <p:spPr>
          <a:xfrm>
            <a:off x="234804" y="2101778"/>
            <a:ext cx="3000163" cy="3362212"/>
          </a:xfrm>
        </p:spPr>
      </p:pic>
      <p:pic>
        <p:nvPicPr>
          <p:cNvPr id="12" name="Content Placeholder 11" descr="VADEA_LOGO_NSW_Cropped.jpg"/>
          <p:cNvPicPr>
            <a:picLocks noGrp="1" noChangeAspect="1"/>
          </p:cNvPicPr>
          <p:nvPr>
            <p:ph sz="half" idx="2"/>
          </p:nvPr>
        </p:nvPicPr>
        <p:blipFill>
          <a:blip r:embed="rId3"/>
          <a:srcRect t="-134912" b="-134912"/>
          <a:stretch>
            <a:fillRect/>
          </a:stretch>
        </p:blipFill>
        <p:spPr>
          <a:xfrm>
            <a:off x="4343868" y="1417637"/>
            <a:ext cx="4620428" cy="4378755"/>
          </a:xfrm>
        </p:spPr>
      </p:pic>
      <p:sp>
        <p:nvSpPr>
          <p:cNvPr id="14" name="Right Arrow 13"/>
          <p:cNvSpPr/>
          <p:nvPr/>
        </p:nvSpPr>
        <p:spPr>
          <a:xfrm>
            <a:off x="3234967" y="3414993"/>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Meta-practices: Global/Federal</a:t>
            </a:r>
            <a:endParaRPr lang="en-US" dirty="0"/>
          </a:p>
        </p:txBody>
      </p:sp>
      <p:sp>
        <p:nvSpPr>
          <p:cNvPr id="5" name="Content Placeholder 4"/>
          <p:cNvSpPr>
            <a:spLocks noGrp="1"/>
          </p:cNvSpPr>
          <p:nvPr>
            <p:ph idx="1"/>
          </p:nvPr>
        </p:nvSpPr>
        <p:spPr/>
        <p:txBody>
          <a:bodyPr>
            <a:noAutofit/>
          </a:bodyPr>
          <a:lstStyle/>
          <a:p>
            <a:r>
              <a:rPr lang="en-US" sz="3200" dirty="0" smtClean="0"/>
              <a:t>Standards, </a:t>
            </a:r>
            <a:r>
              <a:rPr lang="en-US" sz="3200" dirty="0" err="1" smtClean="0"/>
              <a:t>Marketisation</a:t>
            </a:r>
            <a:r>
              <a:rPr lang="en-US" sz="3200" dirty="0" smtClean="0"/>
              <a:t>, </a:t>
            </a:r>
            <a:r>
              <a:rPr lang="en-US" sz="3200" dirty="0" err="1" smtClean="0"/>
              <a:t>managerialism</a:t>
            </a:r>
            <a:endParaRPr lang="en-US" sz="3200" dirty="0" smtClean="0"/>
          </a:p>
          <a:p>
            <a:r>
              <a:rPr lang="en-US" sz="3200" dirty="0" smtClean="0"/>
              <a:t>Literacy and numeracy imperatives</a:t>
            </a:r>
          </a:p>
          <a:p>
            <a:r>
              <a:rPr lang="en-US" sz="3200" dirty="0" smtClean="0"/>
              <a:t>League tables</a:t>
            </a:r>
          </a:p>
          <a:p>
            <a:r>
              <a:rPr lang="en-US" sz="3200" dirty="0" smtClean="0"/>
              <a:t>official curriculum/reduced choice &amp; focus</a:t>
            </a:r>
          </a:p>
          <a:p>
            <a:r>
              <a:rPr lang="en-US" sz="3200" dirty="0" smtClean="0"/>
              <a:t>MCEEDYA</a:t>
            </a:r>
          </a:p>
          <a:p>
            <a:r>
              <a:rPr lang="en-US" sz="3200" dirty="0" err="1" smtClean="0"/>
              <a:t>Centralised</a:t>
            </a:r>
            <a:r>
              <a:rPr lang="en-US" sz="3200" dirty="0" smtClean="0"/>
              <a:t> education bureaucracies: </a:t>
            </a:r>
          </a:p>
          <a:p>
            <a:r>
              <a:rPr lang="en-US" sz="3200" dirty="0" smtClean="0"/>
              <a:t>ACARA, AITSL </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Meta-practices: ACARA</a:t>
            </a:r>
            <a:endParaRPr lang="en-US" dirty="0"/>
          </a:p>
        </p:txBody>
      </p:sp>
      <p:sp>
        <p:nvSpPr>
          <p:cNvPr id="3" name="Content Placeholder 2"/>
          <p:cNvSpPr>
            <a:spLocks noGrp="1"/>
          </p:cNvSpPr>
          <p:nvPr>
            <p:ph idx="1"/>
          </p:nvPr>
        </p:nvSpPr>
        <p:spPr/>
        <p:txBody>
          <a:bodyPr>
            <a:normAutofit/>
          </a:bodyPr>
          <a:lstStyle/>
          <a:p>
            <a:r>
              <a:rPr lang="en-US" sz="3600" dirty="0" smtClean="0"/>
              <a:t>Meta-</a:t>
            </a:r>
            <a:r>
              <a:rPr lang="en-US" sz="3600" dirty="0" err="1" smtClean="0"/>
              <a:t>managerialism</a:t>
            </a:r>
            <a:endParaRPr lang="en-US" sz="3600" dirty="0" smtClean="0"/>
          </a:p>
          <a:p>
            <a:r>
              <a:rPr lang="en-US" sz="3600" dirty="0" smtClean="0"/>
              <a:t>Common content – The Arts</a:t>
            </a:r>
          </a:p>
          <a:p>
            <a:r>
              <a:rPr lang="en-US" sz="3600" dirty="0" smtClean="0"/>
              <a:t>The Arts V Visual &amp; </a:t>
            </a:r>
            <a:r>
              <a:rPr lang="en-US" sz="3600" dirty="0"/>
              <a:t>P</a:t>
            </a:r>
            <a:r>
              <a:rPr lang="en-US" sz="3600" dirty="0" smtClean="0"/>
              <a:t>erforming Arts</a:t>
            </a:r>
          </a:p>
          <a:p>
            <a:r>
              <a:rPr lang="en-US" sz="3600" dirty="0" smtClean="0"/>
              <a:t>Subjects V Learning Areas</a:t>
            </a:r>
          </a:p>
          <a:p>
            <a:r>
              <a:rPr lang="en-US" sz="3600" dirty="0" smtClean="0"/>
              <a:t>Climate change</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ACARA/Art Education - national</a:t>
            </a:r>
            <a:br>
              <a:rPr lang="en-US" dirty="0" smtClean="0"/>
            </a:br>
            <a:r>
              <a:rPr lang="en-US" dirty="0" smtClean="0"/>
              <a:t>Sayings, doings, </a:t>
            </a:r>
            <a:r>
              <a:rPr lang="en-US" dirty="0" err="1" smtClean="0"/>
              <a:t>relatings</a:t>
            </a:r>
            <a:endParaRPr lang="en-US" dirty="0"/>
          </a:p>
        </p:txBody>
      </p:sp>
      <p:sp>
        <p:nvSpPr>
          <p:cNvPr id="3" name="Content Placeholder 2"/>
          <p:cNvSpPr>
            <a:spLocks noGrp="1"/>
          </p:cNvSpPr>
          <p:nvPr>
            <p:ph idx="1"/>
          </p:nvPr>
        </p:nvSpPr>
        <p:spPr/>
        <p:txBody>
          <a:bodyPr>
            <a:normAutofit/>
          </a:bodyPr>
          <a:lstStyle/>
          <a:p>
            <a:r>
              <a:rPr lang="en-US" sz="3600" dirty="0" smtClean="0"/>
              <a:t>Expertise and leadership</a:t>
            </a:r>
          </a:p>
          <a:p>
            <a:r>
              <a:rPr lang="en-US" sz="3600" dirty="0" smtClean="0"/>
              <a:t>Representation of Visual Arts EDUCATION</a:t>
            </a:r>
          </a:p>
          <a:p>
            <a:r>
              <a:rPr lang="en-US" sz="3600" dirty="0" smtClean="0"/>
              <a:t>reference groups, advisory panels, writers</a:t>
            </a:r>
          </a:p>
          <a:p>
            <a:r>
              <a:rPr lang="en-US" sz="3600" dirty="0" smtClean="0"/>
              <a:t>State associations, teachers</a:t>
            </a:r>
          </a:p>
          <a:p>
            <a:r>
              <a:rPr lang="en-US" sz="3600" dirty="0" smtClean="0"/>
              <a:t>Researchers</a:t>
            </a:r>
          </a:p>
          <a:p>
            <a:r>
              <a:rPr lang="en-US" sz="3600" dirty="0" smtClean="0"/>
              <a:t>‘trouble-making’ (Freedman, 2007)</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53267" y="274638"/>
            <a:ext cx="8533533" cy="940669"/>
          </a:xfrm>
        </p:spPr>
        <p:txBody>
          <a:bodyPr>
            <a:normAutofit/>
          </a:bodyPr>
          <a:lstStyle/>
          <a:p>
            <a:r>
              <a:rPr lang="en-US" dirty="0" smtClean="0"/>
              <a:t>VADEA adapts &amp; evolves practices</a:t>
            </a:r>
            <a:endParaRPr lang="en-US" dirty="0"/>
          </a:p>
        </p:txBody>
      </p:sp>
      <p:sp>
        <p:nvSpPr>
          <p:cNvPr id="3" name="Content Placeholder 2"/>
          <p:cNvSpPr>
            <a:spLocks noGrp="1"/>
          </p:cNvSpPr>
          <p:nvPr>
            <p:ph idx="1"/>
          </p:nvPr>
        </p:nvSpPr>
        <p:spPr>
          <a:xfrm>
            <a:off x="457200" y="1215307"/>
            <a:ext cx="8229600" cy="4709160"/>
          </a:xfrm>
        </p:spPr>
        <p:txBody>
          <a:bodyPr>
            <a:noAutofit/>
          </a:bodyPr>
          <a:lstStyle/>
          <a:p>
            <a:r>
              <a:rPr lang="en-US" sz="3200" dirty="0" smtClean="0"/>
              <a:t>Art Education Australia – re-affiliation</a:t>
            </a:r>
          </a:p>
          <a:p>
            <a:r>
              <a:rPr lang="en-US" sz="3200" dirty="0" smtClean="0"/>
              <a:t>National Association for Visual Arts - industry</a:t>
            </a:r>
          </a:p>
          <a:p>
            <a:r>
              <a:rPr lang="en-US" sz="3200" dirty="0" smtClean="0"/>
              <a:t>Visual Arts Round Table</a:t>
            </a:r>
          </a:p>
          <a:p>
            <a:r>
              <a:rPr lang="en-US" sz="3200" dirty="0" smtClean="0"/>
              <a:t>Visual Arts Consortium – the field of art</a:t>
            </a:r>
          </a:p>
          <a:p>
            <a:r>
              <a:rPr lang="en-US" sz="3200" dirty="0" smtClean="0"/>
              <a:t>Relationships with other State associations</a:t>
            </a:r>
          </a:p>
          <a:p>
            <a:r>
              <a:rPr lang="en-US" sz="3200" dirty="0" smtClean="0"/>
              <a:t>AEA </a:t>
            </a:r>
            <a:r>
              <a:rPr lang="en-US" sz="3200" dirty="0"/>
              <a:t>P</a:t>
            </a:r>
            <a:r>
              <a:rPr lang="en-US" sz="3200" dirty="0" smtClean="0"/>
              <a:t>osition Paper based on VADEA principles for good curriculum</a:t>
            </a:r>
            <a:endParaRPr lang="en-US" sz="32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ヒラギノ角ゴ Pro W6"/>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ＭＳ Ｐゴシック"/>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Trek.thmx</Template>
  <TotalTime>292</TotalTime>
  <Words>558</Words>
  <Application>Microsoft Macintosh PowerPoint</Application>
  <PresentationFormat>On-screen Show (4:3)</PresentationFormat>
  <Paragraphs>63</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Trek</vt:lpstr>
      <vt:lpstr>Ecologies of practice through distributed leadership in Visual Arts education</vt:lpstr>
      <vt:lpstr>Cane toads of the air thrive on stupidity</vt:lpstr>
      <vt:lpstr>Purpose &amp; Scope</vt:lpstr>
      <vt:lpstr>Ecological Theory of Practice</vt:lpstr>
      <vt:lpstr>Meta-practices: art education history</vt:lpstr>
      <vt:lpstr>Meta-practices: Global/Federal</vt:lpstr>
      <vt:lpstr>Meta-practices: ACARA</vt:lpstr>
      <vt:lpstr>ACARA/Art Education - national Sayings, doings, relatings</vt:lpstr>
      <vt:lpstr>VADEA adapts &amp; evolves practices</vt:lpstr>
      <vt:lpstr>VADEA &amp; Research</vt:lpstr>
      <vt:lpstr>VADEA &amp; Leadership/Professional development</vt:lpstr>
      <vt:lpstr>Relatings: science, residents, pests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Ecologies of practice through distributed leadership in Visual Arts education </dc:title>
  <dc:creator>Karen Maras</dc:creator>
  <cp:lastModifiedBy>Karen Maras</cp:lastModifiedBy>
  <cp:revision>30</cp:revision>
  <dcterms:created xsi:type="dcterms:W3CDTF">2011-06-15T04:51:28Z</dcterms:created>
  <dcterms:modified xsi:type="dcterms:W3CDTF">2011-06-15T09:44:22Z</dcterms:modified>
</cp:coreProperties>
</file>